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9" r:id="rId2"/>
    <p:sldId id="405" r:id="rId3"/>
    <p:sldId id="406" r:id="rId4"/>
    <p:sldId id="401" r:id="rId5"/>
    <p:sldId id="407" r:id="rId6"/>
    <p:sldId id="342" r:id="rId7"/>
    <p:sldId id="327" r:id="rId8"/>
    <p:sldId id="339" r:id="rId9"/>
    <p:sldId id="329" r:id="rId10"/>
    <p:sldId id="344" r:id="rId11"/>
    <p:sldId id="345" r:id="rId12"/>
    <p:sldId id="343" r:id="rId13"/>
    <p:sldId id="388" r:id="rId14"/>
    <p:sldId id="346" r:id="rId15"/>
    <p:sldId id="347" r:id="rId16"/>
    <p:sldId id="348" r:id="rId17"/>
    <p:sldId id="349" r:id="rId18"/>
    <p:sldId id="340" r:id="rId19"/>
    <p:sldId id="362" r:id="rId20"/>
    <p:sldId id="367" r:id="rId21"/>
    <p:sldId id="366" r:id="rId22"/>
    <p:sldId id="368" r:id="rId23"/>
    <p:sldId id="371" r:id="rId24"/>
    <p:sldId id="369" r:id="rId25"/>
    <p:sldId id="374" r:id="rId26"/>
    <p:sldId id="372" r:id="rId27"/>
    <p:sldId id="370" r:id="rId28"/>
    <p:sldId id="373" r:id="rId29"/>
    <p:sldId id="365" r:id="rId30"/>
    <p:sldId id="330" r:id="rId31"/>
    <p:sldId id="331" r:id="rId32"/>
    <p:sldId id="364" r:id="rId33"/>
    <p:sldId id="382" r:id="rId34"/>
    <p:sldId id="389" r:id="rId35"/>
    <p:sldId id="390" r:id="rId36"/>
    <p:sldId id="413" r:id="rId37"/>
    <p:sldId id="391" r:id="rId38"/>
    <p:sldId id="392" r:id="rId39"/>
    <p:sldId id="393" r:id="rId40"/>
    <p:sldId id="383" r:id="rId41"/>
    <p:sldId id="394" r:id="rId42"/>
    <p:sldId id="414" r:id="rId43"/>
    <p:sldId id="415" r:id="rId44"/>
    <p:sldId id="395" r:id="rId45"/>
    <p:sldId id="384" r:id="rId46"/>
    <p:sldId id="411" r:id="rId47"/>
    <p:sldId id="378" r:id="rId48"/>
    <p:sldId id="399" r:id="rId49"/>
    <p:sldId id="397" r:id="rId50"/>
    <p:sldId id="317" r:id="rId51"/>
    <p:sldId id="332" r:id="rId52"/>
    <p:sldId id="299" r:id="rId53"/>
    <p:sldId id="285" r:id="rId54"/>
    <p:sldId id="272" r:id="rId55"/>
    <p:sldId id="277" r:id="rId56"/>
    <p:sldId id="283" r:id="rId57"/>
    <p:sldId id="274" r:id="rId58"/>
    <p:sldId id="278" r:id="rId59"/>
    <p:sldId id="292" r:id="rId60"/>
    <p:sldId id="295" r:id="rId61"/>
    <p:sldId id="396" r:id="rId62"/>
    <p:sldId id="410" r:id="rId63"/>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943" autoAdjust="0"/>
  </p:normalViewPr>
  <p:slideViewPr>
    <p:cSldViewPr snapToGrid="0">
      <p:cViewPr varScale="1">
        <p:scale>
          <a:sx n="56" d="100"/>
          <a:sy n="56" d="100"/>
        </p:scale>
        <p:origin x="124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26/05/2021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stats.stackexchange.com/questions/86991/reason-for-not-shrinking-the-bias-intercept-term-in-regression" TargetMode="External"/><Relationship Id="rId3" Type="http://schemas.openxmlformats.org/officeDocument/2006/relationships/hyperlink" Target="https://en.wikipedia.org/wiki/Norm_(mathematics)#Euclidean_norm" TargetMode="External"/><Relationship Id="rId7" Type="http://schemas.openxmlformats.org/officeDocument/2006/relationships/hyperlink" Target="https://en.wikipedia.org/wiki/Norm_(mathematics)#Euclidean_norm"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stackoverflow.com/questions/12578336/why-is-the-bias-term-not-regularized-in-ridge-regression" TargetMode="External"/><Relationship Id="rId5" Type="http://schemas.openxmlformats.org/officeDocument/2006/relationships/hyperlink" Target="https://stackoverflow.com/questions/54017246/why-is-theta0-skipped-while-performing-regulariztion-on-regression" TargetMode="External"/><Relationship Id="rId10" Type="http://schemas.openxmlformats.org/officeDocument/2006/relationships/hyperlink" Target="https://stackoverflow.com/questions/12578336/why-is-the-bias-term-not-regularized-in-ridge-regression" TargetMode="External"/><Relationship Id="rId4" Type="http://schemas.openxmlformats.org/officeDocument/2006/relationships/hyperlink" Target="https://stats.stackexchange.com/questions/86991/reason-for-not-shrinking-the-bias-intercept-term-in-regression" TargetMode="External"/><Relationship Id="rId9" Type="http://schemas.openxmlformats.org/officeDocument/2006/relationships/hyperlink" Target="https://stackoverflow.com/questions/54017246/why-is-theta0-skipped-while-performing-regulariztion-on-regression"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Stone%E2%80%93Weierstrass_theorem"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www.math.tifr.res.in/~publ/ln/tifr16.pdf"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regularization/elastic_net_regression.ipynb"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regularization/early_stoppingv2.ipynb"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Durante o processo de aprendizado/treinamento, deseja-se evitar duas situações que comprometem o uso de um modelo:</a:t>
            </a:r>
          </a:p>
          <a:p>
            <a:pPr marL="171450" indent="-171450">
              <a:buFont typeface="Arial" panose="020B0604020202020204" pitchFamily="34" charset="0"/>
              <a:buChar char="•"/>
            </a:pPr>
            <a:r>
              <a:rPr lang="pt-BR" dirty="0"/>
              <a:t>Subajuste</a:t>
            </a:r>
          </a:p>
          <a:p>
            <a:pPr marL="171450" indent="-171450">
              <a:buFont typeface="Arial" panose="020B0604020202020204" pitchFamily="34" charset="0"/>
              <a:buChar char="•"/>
            </a:pPr>
            <a:r>
              <a:rPr lang="pt-BR" dirty="0"/>
              <a:t>Sobreajuste</a:t>
            </a:r>
          </a:p>
          <a:p>
            <a:pPr marL="171450" indent="-171450">
              <a:buFont typeface="Arial" panose="020B0604020202020204" pitchFamily="34" charset="0"/>
              <a:buChar char="•"/>
            </a:pPr>
            <a:endParaRPr lang="pt-BR" dirty="0"/>
          </a:p>
          <a:p>
            <a:pPr marL="171450" indent="-171450">
              <a:buFont typeface="Arial" panose="020B0604020202020204" pitchFamily="34" charset="0"/>
              <a:buChar char="•"/>
            </a:pPr>
            <a:r>
              <a:rPr lang="pt-BR" dirty="0"/>
              <a:t>O modelo com polinômio de grau 1</a:t>
            </a:r>
            <a:r>
              <a:rPr lang="pt-BR" baseline="0" dirty="0"/>
              <a:t> tem </a:t>
            </a:r>
            <a:r>
              <a:rPr lang="pt-BR" b="1" baseline="0" dirty="0"/>
              <a:t>capacidade</a:t>
            </a:r>
            <a:r>
              <a:rPr lang="pt-BR" b="0" baseline="0" dirty="0"/>
              <a:t> muito baixa e </a:t>
            </a:r>
            <a:r>
              <a:rPr lang="pt-BR" b="1" baseline="0" dirty="0"/>
              <a:t>grau de generalização</a:t>
            </a:r>
            <a:r>
              <a:rPr lang="pt-BR" b="0" baseline="0" dirty="0"/>
              <a:t> muito baixo.</a:t>
            </a:r>
            <a:endParaRPr lang="pt-BR" b="1"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O modelo com polinômio de grau 30</a:t>
            </a:r>
            <a:r>
              <a:rPr lang="pt-BR" baseline="0" dirty="0"/>
              <a:t> tem </a:t>
            </a:r>
            <a:r>
              <a:rPr lang="pt-BR" b="1" baseline="0" dirty="0"/>
              <a:t>capacidade </a:t>
            </a:r>
            <a:r>
              <a:rPr lang="pt-BR" b="0" baseline="0" dirty="0"/>
              <a:t>muito alta e </a:t>
            </a:r>
            <a:r>
              <a:rPr lang="pt-BR" b="1" baseline="0" dirty="0"/>
              <a:t>grau de generalização</a:t>
            </a:r>
            <a:r>
              <a:rPr lang="pt-BR" b="0" baseline="0" dirty="0"/>
              <a:t> muito baixo.</a:t>
            </a:r>
            <a:endParaRPr lang="pt-BR" b="1" baseline="0" dirty="0"/>
          </a:p>
          <a:p>
            <a:pPr marL="171450" indent="-171450">
              <a:buFont typeface="Arial" panose="020B0604020202020204" pitchFamily="34" charset="0"/>
              <a:buChar char="•"/>
            </a:pPr>
            <a:r>
              <a:rPr lang="pt-BR" dirty="0"/>
              <a:t>O modelo com polinômio de grau 2</a:t>
            </a:r>
            <a:r>
              <a:rPr lang="pt-BR" baseline="0" dirty="0"/>
              <a:t> tem </a:t>
            </a:r>
            <a:r>
              <a:rPr lang="pt-BR" b="1" baseline="0" dirty="0"/>
              <a:t>capacidade</a:t>
            </a:r>
            <a:r>
              <a:rPr lang="pt-BR" baseline="0" dirty="0"/>
              <a:t> média e </a:t>
            </a:r>
            <a:r>
              <a:rPr lang="pt-BR" b="1" baseline="0" dirty="0"/>
              <a:t>grau de generalização</a:t>
            </a:r>
            <a:r>
              <a:rPr lang="pt-BR" b="0" baseline="0" dirty="0"/>
              <a:t> médio.</a:t>
            </a:r>
          </a:p>
          <a:p>
            <a:pPr marL="0" indent="0">
              <a:buFont typeface="Arial" panose="020B0604020202020204" pitchFamily="34" charset="0"/>
              <a:buNone/>
            </a:pPr>
            <a:endParaRPr lang="pt-BR" b="0" baseline="0" dirty="0"/>
          </a:p>
          <a:p>
            <a:pPr marL="171450" indent="-171450">
              <a:buFont typeface="Arial" panose="020B0604020202020204" pitchFamily="34" charset="0"/>
              <a:buChar char="•"/>
            </a:pPr>
            <a:r>
              <a:rPr lang="pt-BR" dirty="0"/>
              <a:t>O modelo com polinômio de grau 1 sofre de </a:t>
            </a:r>
            <a:r>
              <a:rPr lang="pt-BR" sz="1200" b="0" i="0" kern="1200" dirty="0">
                <a:solidFill>
                  <a:schemeClr val="tx1"/>
                </a:solidFill>
                <a:effectLst/>
                <a:latin typeface="+mn-lt"/>
                <a:ea typeface="+mn-ea"/>
                <a:cs typeface="+mn-cs"/>
              </a:rPr>
              <a:t>de </a:t>
            </a:r>
            <a:r>
              <a:rPr lang="pt-BR" sz="1200" b="1" i="0" kern="1200" dirty="0">
                <a:solidFill>
                  <a:schemeClr val="tx1"/>
                </a:solidFill>
                <a:effectLst/>
                <a:latin typeface="+mn-lt"/>
                <a:ea typeface="+mn-ea"/>
                <a:cs typeface="+mn-cs"/>
              </a:rPr>
              <a:t>sub-ajustamento</a:t>
            </a:r>
            <a:r>
              <a:rPr lang="pt-BR" sz="1200" b="0" i="0" kern="1200" dirty="0">
                <a:solidFill>
                  <a:schemeClr val="tx1"/>
                </a:solidFill>
                <a:effectLst/>
                <a:latin typeface="+mn-lt"/>
                <a:ea typeface="+mn-ea"/>
                <a:cs typeface="+mn-cs"/>
              </a:rPr>
              <a:t>, isto é, ele tem uma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tão baixa que não consegue aprender as regularidades presentes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no conjunto de treinamento. Nesse caso, os</a:t>
            </a:r>
            <a:r>
              <a:rPr lang="pt-BR" sz="1200" b="0" i="0" kern="1200" baseline="0" dirty="0">
                <a:solidFill>
                  <a:schemeClr val="tx1"/>
                </a:solidFill>
                <a:effectLst/>
                <a:latin typeface="+mn-lt"/>
                <a:ea typeface="+mn-ea"/>
                <a:cs typeface="+mn-cs"/>
              </a:rPr>
              <a:t> erros </a:t>
            </a:r>
            <a:r>
              <a:rPr lang="pt-BR" sz="1200" b="0" i="0" kern="1200" dirty="0">
                <a:solidFill>
                  <a:schemeClr val="tx1"/>
                </a:solidFill>
                <a:effectLst/>
                <a:latin typeface="+mn-lt"/>
                <a:ea typeface="+mn-ea"/>
                <a:cs typeface="+mn-cs"/>
              </a:rPr>
              <a:t>nos conjuntos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de treinamento (</a:t>
            </a:r>
            <a:r>
              <a:rPr lang="pt-BR" sz="1200" b="1" i="0" kern="1200" dirty="0">
                <a:solidFill>
                  <a:schemeClr val="tx1"/>
                </a:solidFill>
                <a:effectLst/>
                <a:latin typeface="+mn-lt"/>
                <a:ea typeface="+mn-ea"/>
                <a:cs typeface="+mn-cs"/>
              </a:rPr>
              <a:t>erro de capacidade ou erro de </a:t>
            </a:r>
            <a:r>
              <a:rPr lang="pt-BR" sz="1200" b="1" i="0" kern="1200" dirty="0" smtClean="0">
                <a:solidFill>
                  <a:schemeClr val="tx1"/>
                </a:solidFill>
                <a:effectLst/>
                <a:latin typeface="+mn-lt"/>
                <a:ea typeface="+mn-ea"/>
                <a:cs typeface="+mn-cs"/>
              </a:rPr>
              <a:t>representação</a:t>
            </a:r>
            <a:r>
              <a:rPr lang="pt-BR" sz="1200" b="0" i="0" kern="1200" dirty="0" smtClean="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de teste são</a:t>
            </a:r>
            <a:r>
              <a:rPr lang="pt-BR" sz="1200" b="0" i="0" kern="1200" baseline="0" dirty="0">
                <a:solidFill>
                  <a:schemeClr val="tx1"/>
                </a:solidFill>
                <a:effectLst/>
                <a:latin typeface="+mn-lt"/>
                <a:ea typeface="+mn-ea"/>
                <a:cs typeface="+mn-cs"/>
              </a:rPr>
              <a:t> altos</a:t>
            </a:r>
            <a:r>
              <a:rPr lang="pt-BR" sz="1200" b="0" i="0" kern="1200" dirty="0">
                <a:solidFill>
                  <a:schemeClr val="tx1"/>
                </a:solidFill>
                <a:effectLst/>
                <a:latin typeface="+mn-lt"/>
                <a:ea typeface="+mn-ea"/>
                <a:cs typeface="+mn-cs"/>
              </a:rPr>
              <a:t> </a:t>
            </a:r>
            <a:r>
              <a:rPr lang="pt-BR" sz="1200" b="0" i="0" kern="1200" baseline="0" dirty="0">
                <a:solidFill>
                  <a:schemeClr val="tx1"/>
                </a:solidFill>
                <a:effectLst/>
                <a:latin typeface="+mn-lt"/>
                <a:ea typeface="+mn-ea"/>
                <a:cs typeface="+mn-cs"/>
              </a:rPr>
              <a:t>(</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a:t>
            </a:r>
            <a:endParaRPr lang="pt-BR" b="0" dirty="0"/>
          </a:p>
          <a:p>
            <a:pPr marL="171450" indent="-171450">
              <a:buFont typeface="Arial" panose="020B0604020202020204" pitchFamily="34" charset="0"/>
              <a:buChar char="•"/>
            </a:pPr>
            <a:r>
              <a:rPr lang="pt-BR" dirty="0"/>
              <a:t>O modelo com polinômio de grau 30</a:t>
            </a:r>
            <a:r>
              <a:rPr lang="pt-BR" sz="1200" b="0" i="0" kern="1200" dirty="0">
                <a:solidFill>
                  <a:schemeClr val="tx1"/>
                </a:solidFill>
                <a:effectLst/>
                <a:latin typeface="+mn-lt"/>
                <a:ea typeface="+mn-ea"/>
                <a:cs typeface="+mn-cs"/>
              </a:rPr>
              <a:t> sofre de </a:t>
            </a:r>
            <a:r>
              <a:rPr lang="pt-BR" sz="1200" b="1" i="0" kern="1200" dirty="0">
                <a:solidFill>
                  <a:schemeClr val="tx1"/>
                </a:solidFill>
                <a:effectLst/>
                <a:latin typeface="+mn-lt"/>
                <a:ea typeface="+mn-ea"/>
                <a:cs typeface="+mn-cs"/>
              </a:rPr>
              <a:t>sobre-ajustamento</a:t>
            </a:r>
            <a:r>
              <a:rPr lang="pt-BR" sz="1200" b="0" i="0" kern="1200" dirty="0">
                <a:solidFill>
                  <a:schemeClr val="tx1"/>
                </a:solidFill>
                <a:effectLst/>
                <a:latin typeface="+mn-lt"/>
                <a:ea typeface="+mn-ea"/>
                <a:cs typeface="+mn-cs"/>
              </a:rPr>
              <a:t>, isto é, ele tem uma capacidade tão alta que além de aprender as regularidades, aprendeu também o ruído presente nos exemplos de treinamento. Nesse caso, o erro no conjunto de treinamento é baixo (</a:t>
            </a:r>
            <a:r>
              <a:rPr lang="pt-BR" sz="1200" b="1" i="0" kern="1200" dirty="0">
                <a:solidFill>
                  <a:schemeClr val="tx1"/>
                </a:solidFill>
                <a:effectLst/>
                <a:latin typeface="+mn-lt"/>
                <a:ea typeface="+mn-ea"/>
                <a:cs typeface="+mn-cs"/>
              </a:rPr>
              <a:t>erro de capacidade</a:t>
            </a:r>
            <a:r>
              <a:rPr lang="pt-BR" sz="1200" b="0" i="0" kern="1200" dirty="0">
                <a:solidFill>
                  <a:schemeClr val="tx1"/>
                </a:solidFill>
                <a:effectLst/>
                <a:latin typeface="+mn-lt"/>
                <a:ea typeface="+mn-ea"/>
                <a:cs typeface="+mn-cs"/>
              </a:rPr>
              <a:t>) e o erro no conjunto de teste</a:t>
            </a:r>
            <a:r>
              <a:rPr lang="pt-BR" sz="1200" b="0" i="0" kern="1200" baseline="0" dirty="0">
                <a:solidFill>
                  <a:schemeClr val="tx1"/>
                </a:solidFill>
                <a:effectLst/>
                <a:latin typeface="+mn-lt"/>
                <a:ea typeface="+mn-ea"/>
                <a:cs typeface="+mn-cs"/>
              </a:rPr>
              <a:t> é alto (</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a:t>
            </a:r>
            <a:endParaRPr lang="pt-BR"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pt-BR" dirty="0"/>
              <a:t>O modelo com polinômio de grau 2</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parece ter aprendido bem as regularidades dos dados sem aprender o ruído no conjunto de treinamento. Nesse caso, os erros no conjunto de treinamento (</a:t>
            </a:r>
            <a:r>
              <a:rPr lang="pt-BR" sz="1200" b="1" i="0" kern="1200" dirty="0">
                <a:solidFill>
                  <a:schemeClr val="tx1"/>
                </a:solidFill>
                <a:effectLst/>
                <a:latin typeface="+mn-lt"/>
                <a:ea typeface="+mn-ea"/>
                <a:cs typeface="+mn-cs"/>
              </a:rPr>
              <a:t>erro de capacidade</a:t>
            </a:r>
            <a:r>
              <a:rPr lang="pt-BR" sz="1200" b="0" i="0" kern="1200" dirty="0">
                <a:solidFill>
                  <a:schemeClr val="tx1"/>
                </a:solidFill>
                <a:effectLst/>
                <a:latin typeface="+mn-lt"/>
                <a:ea typeface="+mn-ea"/>
                <a:cs typeface="+mn-cs"/>
              </a:rPr>
              <a:t>) e teste </a:t>
            </a:r>
            <a:r>
              <a:rPr lang="pt-BR" sz="1200" b="0" i="0" kern="1200" baseline="0" dirty="0">
                <a:solidFill>
                  <a:schemeClr val="tx1"/>
                </a:solidFill>
                <a:effectLst/>
                <a:latin typeface="+mn-lt"/>
                <a:ea typeface="+mn-ea"/>
                <a:cs typeface="+mn-cs"/>
              </a:rPr>
              <a:t>(</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são parecidos e satisfatórios.</a:t>
            </a:r>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4146881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a:solidFill>
                  <a:schemeClr val="tx1"/>
                </a:solidFill>
                <a:effectLst/>
                <a:latin typeface="+mn-lt"/>
                <a:ea typeface="+mn-ea"/>
                <a:cs typeface="+mn-cs"/>
              </a:rPr>
              <a:t>Pense 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a:t>
            </a:r>
            <a:r>
              <a:rPr lang="pt-BR" sz="1200" b="0" i="0" kern="1200" baseline="0" dirty="0" smtClean="0">
                <a:solidFill>
                  <a:schemeClr val="tx1"/>
                </a:solidFill>
                <a:effectLst/>
                <a:latin typeface="+mn-lt"/>
                <a:ea typeface="+mn-ea"/>
                <a:cs typeface="+mn-cs"/>
              </a:rPr>
              <a:t>trás </a:t>
            </a:r>
            <a:r>
              <a:rPr lang="pt-BR" sz="1200" b="0" i="0" kern="1200" dirty="0" smtClean="0">
                <a:solidFill>
                  <a:schemeClr val="tx1"/>
                </a:solidFill>
                <a:effectLst/>
                <a:latin typeface="+mn-lt"/>
                <a:ea typeface="+mn-ea"/>
                <a:cs typeface="+mn-cs"/>
              </a:rPr>
              <a:t>do </a:t>
            </a:r>
            <a:r>
              <a:rPr lang="pt-BR" sz="1200" b="0" i="0" kern="1200" dirty="0">
                <a:solidFill>
                  <a:schemeClr val="tx1"/>
                </a:solidFill>
                <a:effectLst/>
                <a:latin typeface="+mn-lt"/>
                <a:ea typeface="+mn-ea"/>
                <a:cs typeface="+mn-cs"/>
              </a:rPr>
              <a:t>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teste</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O sobreajuste se torna mais provável</a:t>
            </a:r>
            <a:r>
              <a:rPr lang="pt-BR" sz="1200" b="0" i="0" kern="1200" baseline="0" dirty="0">
                <a:solidFill>
                  <a:schemeClr val="tx1"/>
                </a:solidFill>
                <a:effectLst/>
                <a:latin typeface="+mn-lt"/>
                <a:ea typeface="+mn-ea"/>
                <a:cs typeface="+mn-cs"/>
              </a:rPr>
              <a:t> quando o espaço de hipóteses e o número de atributos crescem, e menos provável quando o número de exemplos de treinamento aumenta.</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2193075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Overfitting significa que o modelo captura bem os padrões presentes nos dados de treinamento, mas falha em generalizar bem para dados ainda não apresentados ao modelo.</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Pense </a:t>
            </a:r>
            <a:r>
              <a:rPr lang="pt-BR" sz="1200" b="0" i="0" kern="1200" dirty="0">
                <a:solidFill>
                  <a:schemeClr val="tx1"/>
                </a:solidFill>
                <a:effectLst/>
                <a:latin typeface="+mn-lt"/>
                <a:ea typeface="+mn-ea"/>
                <a:cs typeface="+mn-cs"/>
              </a:rPr>
              <a:t>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trás </a:t>
            </a:r>
            <a:r>
              <a:rPr lang="pt-BR" sz="1200" b="0" i="0" kern="1200" dirty="0">
                <a:solidFill>
                  <a:schemeClr val="tx1"/>
                </a:solidFill>
                <a:effectLst/>
                <a:latin typeface="+mn-lt"/>
                <a:ea typeface="+mn-ea"/>
                <a:cs typeface="+mn-cs"/>
              </a:rPr>
              <a:t>do 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teste</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O sobreajuste se torna mais provável</a:t>
            </a:r>
            <a:r>
              <a:rPr lang="pt-BR" sz="1200" b="0" i="0" kern="1200" baseline="0" dirty="0">
                <a:solidFill>
                  <a:schemeClr val="tx1"/>
                </a:solidFill>
                <a:effectLst/>
                <a:latin typeface="+mn-lt"/>
                <a:ea typeface="+mn-ea"/>
                <a:cs typeface="+mn-cs"/>
              </a:rPr>
              <a:t> quando o espaço de hipóteses e o número de atributos crescem, e menos provável quando o número de exemplos de treinamento aumenta.</a:t>
            </a:r>
          </a:p>
          <a:p>
            <a:endParaRPr lang="pt-BR" dirty="0"/>
          </a:p>
          <a:p>
            <a:r>
              <a:rPr lang="pt-BR" dirty="0"/>
              <a:t>Uma outra</a:t>
            </a:r>
            <a:r>
              <a:rPr lang="pt-BR" baseline="0" dirty="0"/>
              <a:t> forma de ver o sobreajuste é pensar que em espaços com um alto número de dimensões (ou seja, um alto número de atributos, x) a possibilidade que alguma dimensão, que na verdade é irrelevante, pareça por acaso ser útil na representação do mapeamento verdadeiro, ou seja, a função objetivo, é alta.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3576054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Este erro é devido a suposições erradas sobre os dados. No caso do exemplo</a:t>
            </a:r>
            <a:r>
              <a:rPr lang="pt-BR" baseline="0" dirty="0"/>
              <a:t> anterior, o modelo utilizado para aproximar </a:t>
            </a:r>
            <a:r>
              <a:rPr lang="pt-BR" dirty="0"/>
              <a:t>faz uma forte suposição sobre os dados. Para este exemplo, a suposição é que os dados podem</a:t>
            </a:r>
            <a:r>
              <a:rPr lang="pt-BR" baseline="0" dirty="0"/>
              <a:t> ser modelados por uma reta</a:t>
            </a:r>
            <a:r>
              <a:rPr lang="pt-BR" dirty="0"/>
              <a:t>, o que é evidentemente muito errado. Mesmo que seu conjunto de treinamento dispusesse de todos os infinitos exemplos</a:t>
            </a:r>
            <a:r>
              <a:rPr lang="pt-BR" baseline="0" dirty="0"/>
              <a:t> do meapeamento y =f(x), devido a </a:t>
            </a:r>
            <a:r>
              <a:rPr lang="pt-BR" dirty="0"/>
              <a:t>suposição errada sobre os dados (ou seja, </a:t>
            </a:r>
            <a:r>
              <a:rPr lang="pt-BR" baseline="0" dirty="0"/>
              <a:t>um modelo com complexidade menor do que a do modelo gerador), não seria possível obter um modelo que se aproxime do mapeamento verdadeiro. É provável que um modelo com alto bias subajuste os dados de treinamento.</a:t>
            </a:r>
          </a:p>
          <a:p>
            <a:pPr marL="0" marR="0" indent="0" algn="l" defTabSz="914400" rtl="0" eaLnBrk="1" fontAlgn="auto" latinLnBrk="0" hangingPunct="1">
              <a:lnSpc>
                <a:spcPct val="100000"/>
              </a:lnSpc>
              <a:spcBef>
                <a:spcPts val="0"/>
              </a:spcBef>
              <a:spcAft>
                <a:spcPts val="0"/>
              </a:spcAft>
              <a:buClrTx/>
              <a:buSzTx/>
              <a:buFontTx/>
              <a:buNone/>
              <a:tabLst/>
              <a:defRPr/>
            </a:pPr>
            <a:endParaRPr lang="pt-BR"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Um bias alto faria com que um algoritmo perdesse relações relevantes entre os atributos de entrada e as saídas.</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4159912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A variância refere-se ao quanto o modelo depende dos dados de treinamento.</a:t>
            </a:r>
          </a:p>
          <a:p>
            <a:endParaRPr lang="pt-BR" sz="1200" dirty="0"/>
          </a:p>
          <a:p>
            <a:r>
              <a:rPr lang="pt-BR" sz="1200" b="0" i="0" kern="1200" dirty="0">
                <a:solidFill>
                  <a:schemeClr val="tx1"/>
                </a:solidFill>
                <a:effectLst/>
                <a:latin typeface="+mn-lt"/>
                <a:ea typeface="+mn-ea"/>
                <a:cs typeface="+mn-cs"/>
              </a:rPr>
              <a:t>Não queremos que a previsão do nosso modelo dependa bruscamente da amostra de dados em que ele foi treinado.</a:t>
            </a:r>
            <a:endParaRPr lang="pt-BR" sz="1200" dirty="0"/>
          </a:p>
          <a:p>
            <a:endParaRPr lang="pt-BR" sz="1200" dirty="0"/>
          </a:p>
          <a:p>
            <a:r>
              <a:rPr lang="pt-BR" sz="1200" dirty="0"/>
              <a:t>No caso do</a:t>
            </a:r>
            <a:r>
              <a:rPr lang="pt-BR" sz="1200" baseline="0" dirty="0"/>
              <a:t> </a:t>
            </a:r>
            <a:r>
              <a:rPr lang="pt-BR" sz="1200" dirty="0"/>
              <a:t>polinômio de grau 1, o modelo depende muito pouco dos dados de treinamento (baixa variância), porque ele quase não dá atenção aos pontos</a:t>
            </a:r>
            <a:r>
              <a:rPr lang="pt-BR" sz="1200" baseline="0" dirty="0"/>
              <a:t> devido a forte suposição deque os dadospodem ser modelados por uma reta.</a:t>
            </a:r>
          </a:p>
          <a:p>
            <a:endParaRPr lang="pt-BR"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detalhe muito importante é que a </a:t>
            </a:r>
            <a:r>
              <a:rPr lang="pt-BR" sz="1200" b="1" i="0" kern="1200" dirty="0">
                <a:solidFill>
                  <a:schemeClr val="tx1"/>
                </a:solidFill>
                <a:effectLst/>
                <a:latin typeface="+mn-lt"/>
                <a:ea typeface="+mn-ea"/>
                <a:cs typeface="+mn-cs"/>
              </a:rPr>
              <a:t>variância pode ser diminuída aumentando-se a quantidade de exemplos de treinamento</a:t>
            </a:r>
            <a:r>
              <a:rPr lang="pt-BR" sz="1200" b="0" i="0" kern="1200" dirty="0">
                <a:solidFill>
                  <a:schemeClr val="tx1"/>
                </a:solidFill>
                <a:effectLst/>
                <a:latin typeface="+mn-lt"/>
                <a:ea typeface="+mn-ea"/>
                <a:cs typeface="+mn-cs"/>
              </a:rPr>
              <a:t>, algo que não pode ser feito com o</a:t>
            </a:r>
            <a:r>
              <a:rPr lang="pt-BR" sz="1200" b="0" i="0" kern="1200" baseline="0" dirty="0">
                <a:solidFill>
                  <a:schemeClr val="tx1"/>
                </a:solidFill>
                <a:effectLst/>
                <a:latin typeface="+mn-lt"/>
                <a:ea typeface="+mn-ea"/>
                <a:cs typeface="+mn-cs"/>
              </a:rPr>
              <a:t> </a:t>
            </a:r>
            <a:r>
              <a:rPr lang="pt-BR" sz="1200" b="1" i="0" kern="1200" baseline="0" dirty="0">
                <a:solidFill>
                  <a:schemeClr val="tx1"/>
                </a:solidFill>
                <a:effectLst/>
                <a:latin typeface="+mn-lt"/>
                <a:ea typeface="+mn-ea"/>
                <a:cs typeface="+mn-cs"/>
              </a:rPr>
              <a:t>bias</a:t>
            </a:r>
            <a:r>
              <a:rPr lang="pt-BR" sz="1200" b="0" i="0" kern="1200" dirty="0">
                <a:solidFill>
                  <a:schemeClr val="tx1"/>
                </a:solidFill>
                <a:effectLst/>
                <a:latin typeface="+mn-lt"/>
                <a:ea typeface="+mn-ea"/>
                <a:cs typeface="+mn-cs"/>
              </a:rPr>
              <a:t>. Pense 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trás </a:t>
            </a:r>
            <a:r>
              <a:rPr lang="pt-BR" sz="1200" b="0" i="0" kern="1200" dirty="0">
                <a:solidFill>
                  <a:schemeClr val="tx1"/>
                </a:solidFill>
                <a:effectLst/>
                <a:latin typeface="+mn-lt"/>
                <a:ea typeface="+mn-ea"/>
                <a:cs typeface="+mn-cs"/>
              </a:rPr>
              <a:t>do 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teste</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endParaRPr lang="pt-BR"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137461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2806997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Precisamos, portanto, de estratégias que forneçam indicativos de como o modelo se comporta ao aproximar o mapeamento verdadeiro como um todo (e não somente nas amostras de treinamento), e que também nos auxiliem a selecionar de forma confiável qual é o modelo mais adequado no problema de regressão. </a:t>
            </a:r>
          </a:p>
          <a:p>
            <a:endParaRPr lang="pt-BR" dirty="0"/>
          </a:p>
          <a:p>
            <a:r>
              <a:rPr lang="pt-BR" b="1" dirty="0"/>
              <a:t>Leitura importante</a:t>
            </a:r>
            <a:r>
              <a:rPr lang="pt-BR" dirty="0"/>
              <a:t>:</a:t>
            </a:r>
            <a:r>
              <a:rPr lang="pt-BR" baseline="0" dirty="0"/>
              <a:t> Seção 18.4 – Evaluating and Choosing the Best Hypothesis do livro do Russel e Norvig</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446928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Validação cruzada é usada para obter uma estimativa do desempenho da generalização de um modelo. Se um modelo tiver um bom desempenho nos dados de treinamento, mas generalizar mal de acordo com as métricas de validação cruzada, seu modelo estará se ajustando demais (sobreajuste). Se o desempenho for ruim em ambos, será insuficiente (subajuste). Essa é uma maneira de saber quando um modelo é muito simples ou muito complexo.</a:t>
            </a:r>
          </a:p>
          <a:p>
            <a:endParaRPr lang="pt-BR" dirty="0"/>
          </a:p>
          <a:p>
            <a:r>
              <a:rPr lang="pt-BR" dirty="0"/>
              <a:t>O objetivo da validação cruzada é testar a capacidade do modelo em prever novos dados que não foram utilizados</a:t>
            </a:r>
            <a:r>
              <a:rPr lang="pt-BR" baseline="0" dirty="0"/>
              <a:t> durante o treinamento</a:t>
            </a:r>
            <a:r>
              <a:rPr lang="pt-BR" dirty="0"/>
              <a:t>, para sinalizar problemas como </a:t>
            </a:r>
            <a:r>
              <a:rPr lang="pt-BR" baseline="0" dirty="0"/>
              <a:t> sobreajuste </a:t>
            </a:r>
            <a:r>
              <a:rPr lang="pt-BR" dirty="0"/>
              <a:t>ou subajuste</a:t>
            </a:r>
            <a:r>
              <a:rPr lang="pt-BR" baseline="0" dirty="0"/>
              <a:t> </a:t>
            </a:r>
            <a:r>
              <a:rPr lang="pt-BR" dirty="0"/>
              <a:t>e fornecer uma deia de como o modelo irá generalizar para um conjunto de dados independente (ou seja, um conjunto de dados, em teoria,</a:t>
            </a:r>
            <a:r>
              <a:rPr lang="pt-BR" baseline="0" dirty="0"/>
              <a:t> </a:t>
            </a:r>
            <a:r>
              <a:rPr lang="pt-BR" dirty="0"/>
              <a:t>desconhecido).</a:t>
            </a:r>
          </a:p>
        </p:txBody>
      </p:sp>
      <p:sp>
        <p:nvSpPr>
          <p:cNvPr id="4" name="Slide Number Placeholder 3"/>
          <p:cNvSpPr>
            <a:spLocks noGrp="1"/>
          </p:cNvSpPr>
          <p:nvPr>
            <p:ph type="sldNum" sz="quarter" idx="10"/>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498206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viés de seleção é o viés introduzido pela seleção de amostras</a:t>
            </a:r>
            <a:r>
              <a:rPr lang="pt-BR" baseline="0" dirty="0" smtClean="0"/>
              <a:t> </a:t>
            </a:r>
            <a:r>
              <a:rPr lang="pt-BR" dirty="0" smtClean="0"/>
              <a:t>para análise de um modelo de tal forma que este conjunto de amostras não seja representativo da população que se pretende analisar.</a:t>
            </a:r>
          </a:p>
          <a:p>
            <a:endParaRPr lang="pt-BR" dirty="0" smtClean="0"/>
          </a:p>
          <a:p>
            <a:r>
              <a:rPr lang="pt-BR" dirty="0" smtClean="0"/>
              <a:t>A validação cruzada é um procedimento de reamostragem usado para avaliar modelos de aprendizado de máquina em um</a:t>
            </a:r>
            <a:r>
              <a:rPr lang="pt-BR" baseline="0" dirty="0" smtClean="0"/>
              <a:t> conjunto </a:t>
            </a:r>
            <a:r>
              <a:rPr lang="pt-BR" dirty="0" smtClean="0"/>
              <a:t>de dados limitado.</a:t>
            </a:r>
          </a:p>
          <a:p>
            <a:endParaRPr lang="pt-BR" dirty="0" smtClean="0"/>
          </a:p>
          <a:p>
            <a:r>
              <a:rPr lang="pt-BR" dirty="0" smtClean="0"/>
              <a:t>A validação cruzada é usada em</a:t>
            </a:r>
            <a:r>
              <a:rPr lang="pt-BR" baseline="0" dirty="0" smtClean="0"/>
              <a:t> </a:t>
            </a:r>
            <a:r>
              <a:rPr lang="pt-BR" dirty="0" smtClean="0"/>
              <a:t>aprendizado de máquina para estimar a habilidade de um modelo em dados não vistos. Ou seja, ela</a:t>
            </a:r>
            <a:r>
              <a:rPr lang="pt-BR" baseline="0" dirty="0" smtClean="0"/>
              <a:t> </a:t>
            </a:r>
            <a:r>
              <a:rPr lang="pt-BR" dirty="0" smtClean="0"/>
              <a:t>usa uma quantidade limitada de exemplos para estimar como o modelo deve funcionar em geral quando usado para fazer previsões sobre dados não usados durante o treinamento do modelo.</a:t>
            </a:r>
          </a:p>
        </p:txBody>
      </p:sp>
      <p:sp>
        <p:nvSpPr>
          <p:cNvPr id="4" name="Slide Number Placeholder 3"/>
          <p:cNvSpPr>
            <a:spLocks noGrp="1"/>
          </p:cNvSpPr>
          <p:nvPr>
            <p:ph type="sldNum" sz="quarter" idx="10"/>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2290855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Normalmente,</a:t>
            </a:r>
            <a:r>
              <a:rPr lang="pt-BR" baseline="0" dirty="0" smtClean="0"/>
              <a:t> a estratégia </a:t>
            </a:r>
            <a:r>
              <a:rPr lang="pt-BR" dirty="0" smtClean="0"/>
              <a:t>da </a:t>
            </a:r>
            <a:r>
              <a:rPr lang="pt-BR" dirty="0"/>
              <a:t>validação</a:t>
            </a:r>
            <a:r>
              <a:rPr lang="pt-BR" baseline="0" dirty="0"/>
              <a:t> cruzada </a:t>
            </a:r>
            <a:r>
              <a:rPr lang="pt-BR" baseline="0" dirty="0" smtClean="0"/>
              <a:t>com holdout </a:t>
            </a:r>
            <a:r>
              <a:rPr lang="pt-BR" baseline="0" dirty="0"/>
              <a:t>envolve </a:t>
            </a:r>
            <a:r>
              <a:rPr lang="pt-BR" dirty="0"/>
              <a:t>a divisão do conjunto de dados em 20 a 30% dos dados para </a:t>
            </a:r>
            <a:r>
              <a:rPr lang="pt-BR" dirty="0" smtClean="0"/>
              <a:t>teste/validação </a:t>
            </a:r>
            <a:r>
              <a:rPr lang="pt-BR" dirty="0"/>
              <a:t>e o restante como dados de treinamento.</a:t>
            </a:r>
          </a:p>
          <a:p>
            <a:endParaRPr lang="pt-BR" dirty="0"/>
          </a:p>
          <a:p>
            <a:r>
              <a:rPr lang="pt-BR" dirty="0"/>
              <a:t>A validação pode depender muito de quais dados vão para o conjunto de treinamento e quais vão para o conjunto de testes e, portanto, a avaliação pode ser significativamente diferente dependendo de como a divisão é feita</a:t>
            </a:r>
            <a:r>
              <a:rPr lang="pt-BR" dirty="0" smtClean="0"/>
              <a:t>.</a:t>
            </a:r>
          </a:p>
          <a:p>
            <a:endParaRPr lang="pt-BR" dirty="0" smtClean="0"/>
          </a:p>
          <a:p>
            <a:r>
              <a:rPr lang="pt-BR" dirty="0" smtClean="0"/>
              <a:t>Com esta </a:t>
            </a:r>
            <a:r>
              <a:rPr lang="pt-BR" baseline="0" dirty="0" smtClean="0"/>
              <a:t>estratégia</a:t>
            </a:r>
            <a:r>
              <a:rPr lang="pt-BR" dirty="0" smtClean="0"/>
              <a:t>, existe a possibilidade de viés de seleção elevado se tivermos um pequeno conjunto de dados, porque perderíamos algumas informações sobre os dados que não usamos para o treinamento e usamos na validação. Se a</a:t>
            </a:r>
            <a:r>
              <a:rPr lang="pt-BR" baseline="0" dirty="0" smtClean="0"/>
              <a:t> base de </a:t>
            </a:r>
            <a:r>
              <a:rPr lang="pt-BR" dirty="0" smtClean="0"/>
              <a:t>dados for muio grande e os </a:t>
            </a:r>
            <a:r>
              <a:rPr lang="pt-BR" baseline="0" dirty="0" smtClean="0"/>
              <a:t>conjuntos </a:t>
            </a:r>
            <a:r>
              <a:rPr lang="pt-BR" dirty="0" smtClean="0"/>
              <a:t>de teste e treinamento tiverem a mesma distribuição, essa </a:t>
            </a:r>
            <a:r>
              <a:rPr lang="pt-BR" baseline="0" dirty="0" smtClean="0"/>
              <a:t>estratégia </a:t>
            </a:r>
            <a:r>
              <a:rPr lang="pt-BR" dirty="0" smtClean="0"/>
              <a:t>é aceitável.</a:t>
            </a:r>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52533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se seus dados forem mais complexos do que uma simples linha reta? </a:t>
            </a:r>
          </a:p>
          <a:p>
            <a:endParaRPr lang="pt-BR" dirty="0"/>
          </a:p>
          <a:p>
            <a:r>
              <a:rPr lang="pt-BR" dirty="0"/>
              <a:t>Você pode usar um modelo linear para ajustar dados não lineares. Uma maneira simples de fazer isso é adicionar </a:t>
            </a:r>
            <a:r>
              <a:rPr lang="pt-BR" sz="1200" b="0" i="0" kern="1200" dirty="0">
                <a:solidFill>
                  <a:schemeClr val="tx1"/>
                </a:solidFill>
                <a:effectLst/>
                <a:latin typeface="+mn-lt"/>
                <a:ea typeface="+mn-ea"/>
                <a:cs typeface="+mn-cs"/>
              </a:rPr>
              <a:t>expoentes </a:t>
            </a:r>
            <a:r>
              <a:rPr lang="pt-BR" dirty="0"/>
              <a:t>a cada feature como novos atributos e treinar um modelo linear nesse conjunto estendido de atributos. Essa técnica é chamada de regressão polinomial.</a:t>
            </a:r>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3779907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validacao_cruzada.ipynb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344766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ideia principal por trás da</a:t>
            </a:r>
            <a:r>
              <a:rPr lang="pt-BR" baseline="0" dirty="0" smtClean="0"/>
              <a:t> estratégia do k-Fold </a:t>
            </a:r>
            <a:r>
              <a:rPr lang="pt-BR" dirty="0" smtClean="0"/>
              <a:t>é que cada</a:t>
            </a:r>
            <a:r>
              <a:rPr lang="pt-BR" baseline="0" dirty="0" smtClean="0"/>
              <a:t> exemplo do conjunto de dados faz o serviço duplo como dado de treinamento e de validação/teste.</a:t>
            </a:r>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Na validação cruzada do k-Fold, os dados são divididos em k subconjuntos. A validação é repetida k vezes, de modo que, a cada vez, um dos subconjuntos k é usado como conjunto de validação e os outros subconjuntos k-1 são reunidos para formar um único conjunto de treinamento. Desta forma, </a:t>
            </a:r>
            <a:r>
              <a:rPr lang="pt-BR" baseline="0" dirty="0" smtClean="0"/>
              <a:t>uma vantagem dessa abordagem é que a forma como os dados são divididos importa menos. </a:t>
            </a:r>
          </a:p>
          <a:p>
            <a:endParaRPr lang="pt-BR" dirty="0" smtClean="0"/>
          </a:p>
          <a:p>
            <a:r>
              <a:rPr lang="pt-BR" dirty="0" smtClean="0"/>
              <a:t>Essa</a:t>
            </a:r>
            <a:r>
              <a:rPr lang="pt-BR" baseline="0" dirty="0" smtClean="0"/>
              <a:t> </a:t>
            </a:r>
            <a:r>
              <a:rPr lang="pt-BR" sz="1200" dirty="0" smtClean="0"/>
              <a:t>estratégia </a:t>
            </a:r>
            <a:r>
              <a:rPr lang="pt-BR" dirty="0" smtClean="0"/>
              <a:t>reduz significativamente o problema do viés</a:t>
            </a:r>
            <a:r>
              <a:rPr lang="pt-BR" baseline="0" dirty="0" smtClean="0"/>
              <a:t> de seleção</a:t>
            </a:r>
            <a:r>
              <a:rPr lang="pt-BR" dirty="0" smtClean="0"/>
              <a:t>, pois ela</a:t>
            </a:r>
            <a:r>
              <a:rPr lang="pt-BR" baseline="0" dirty="0" smtClean="0"/>
              <a:t> </a:t>
            </a:r>
            <a:r>
              <a:rPr lang="pt-BR" sz="1200" dirty="0" smtClean="0"/>
              <a:t>garante que todos os exemplos do conjunto de dados original tenham a chance de aparecer nos conjuntos de treinamento e validação,</a:t>
            </a:r>
            <a:r>
              <a:rPr lang="pt-BR" sz="1200" baseline="0" dirty="0" smtClean="0"/>
              <a:t> o que consequentemente, </a:t>
            </a:r>
            <a:r>
              <a:rPr lang="pt-BR" dirty="0" smtClean="0"/>
              <a:t>reduz a variância.</a:t>
            </a:r>
            <a:r>
              <a:rPr lang="pt-BR" baseline="0" dirty="0" smtClean="0"/>
              <a:t> </a:t>
            </a:r>
          </a:p>
          <a:p>
            <a:endParaRPr lang="pt-BR" baseline="0" dirty="0" smtClean="0"/>
          </a:p>
          <a:p>
            <a:r>
              <a:rPr lang="pt-BR" dirty="0" smtClean="0"/>
              <a:t>Portanto,</a:t>
            </a:r>
            <a:r>
              <a:rPr lang="pt-BR" baseline="0" dirty="0" smtClean="0"/>
              <a:t> a</a:t>
            </a:r>
            <a:r>
              <a:rPr lang="pt-BR" dirty="0" smtClean="0"/>
              <a:t> troca dos conjuntos de treinamento e validação contribuem</a:t>
            </a:r>
            <a:r>
              <a:rPr lang="pt-BR" baseline="0" dirty="0" smtClean="0"/>
              <a:t> </a:t>
            </a:r>
            <a:r>
              <a:rPr lang="pt-BR" dirty="0" smtClean="0"/>
              <a:t>para a eficácia dessa </a:t>
            </a:r>
            <a:r>
              <a:rPr lang="pt-BR" sz="1200" dirty="0" smtClean="0"/>
              <a:t>estratégia</a:t>
            </a:r>
            <a:r>
              <a:rPr lang="pt-BR" dirty="0" smtClean="0"/>
              <a:t>. </a:t>
            </a:r>
            <a:r>
              <a:rPr lang="pt-BR" baseline="0" dirty="0" smtClean="0"/>
              <a:t>Como regra geral e evidência empírica, normalmente, utiliza-se K = 5 ou 10. A variância da estimativa resultante é reduzida à medida que k é aumentado.</a:t>
            </a:r>
          </a:p>
          <a:p>
            <a:endParaRPr lang="pt-BR" baseline="0" dirty="0" smtClean="0"/>
          </a:p>
          <a:p>
            <a:r>
              <a:rPr lang="pt-BR" baseline="0" dirty="0" smtClean="0"/>
              <a:t>A validação cruzada do k-Fold é importante pois permite que você use seu conjunto de dados completo tanto para treinamento como para validação. É especialmente útil ao avaliar um modelo usando conjuntos de dados pequenos ou limitados.</a:t>
            </a:r>
          </a:p>
          <a:p>
            <a:endParaRPr lang="pt-BR" dirty="0" smtClean="0"/>
          </a:p>
          <a:p>
            <a:r>
              <a:rPr lang="pt-BR" dirty="0" smtClean="0"/>
              <a:t>O desempenho do modelo é dado pela média dos erros de validação calculados para cada um dos k folds. A estimativa de erro é calculada sobre todos os k folds para obter a eficácia total do modelo.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Como pode ser visto, todo exemplo fica em um conjunto de validação exatamente uma vez e em um conjunto de treinamento k-1 vezes.</a:t>
            </a:r>
          </a:p>
          <a:p>
            <a:r>
              <a:rPr lang="pt-BR" baseline="0" dirty="0" smtClean="0"/>
              <a:t>Cada exemplo entra em um conjunto de validação exatamente uma vez e a k-1 vezes no conjunto de treinamento.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 este procedimento, toda amostra disponível vai aparecer k-1 vezes no conjunto de treinamento e 1 vez no conjunto de validação.</a:t>
            </a:r>
          </a:p>
          <a:p>
            <a:endParaRPr lang="pt-BR" dirty="0" smtClean="0"/>
          </a:p>
          <a:p>
            <a:r>
              <a:rPr lang="pt-BR" b="1" dirty="0" smtClean="0"/>
              <a:t>Desvantagem</a:t>
            </a:r>
            <a:r>
              <a:rPr lang="pt-BR" dirty="0" smtClean="0"/>
              <a:t>:</a:t>
            </a:r>
          </a:p>
          <a:p>
            <a:r>
              <a:rPr lang="pt-BR" dirty="0" smtClean="0"/>
              <a:t>Alto</a:t>
            </a:r>
            <a:r>
              <a:rPr lang="pt-BR" baseline="0" dirty="0" smtClean="0"/>
              <a:t> custo computational pois treina-se e valida-se o modelo k vezes, ou seja, o algoritmo de treinamento deve ser executado novamente do zero k vezes, o que significa que leva k vezes mais tempo para fazer uma avaliação (treinamento+validação).</a:t>
            </a:r>
            <a:endParaRPr lang="pt-BR"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3421321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ideia principal por trás da</a:t>
            </a:r>
            <a:r>
              <a:rPr lang="pt-BR" baseline="0" dirty="0" smtClean="0"/>
              <a:t> estratégia do k-Fold </a:t>
            </a:r>
            <a:r>
              <a:rPr lang="pt-BR" dirty="0" smtClean="0"/>
              <a:t>é que cada</a:t>
            </a:r>
            <a:r>
              <a:rPr lang="pt-BR" baseline="0" dirty="0" smtClean="0"/>
              <a:t> exemplo do conjunto de dados faz o serviço duplo como dado de treinamento e de validação/teste.</a:t>
            </a:r>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Na validação cruzada do k-Fold, os dados são divididos em k subconjuntos. A validação é repetida k vezes, de modo que, a cada vez, um dos subconjuntos k é usado como conjunto de validação e os outros subconjuntos k-1 são reunidos para formar um único conjunto de treinamento. Desta forma, </a:t>
            </a:r>
            <a:r>
              <a:rPr lang="pt-BR" baseline="0" dirty="0" smtClean="0"/>
              <a:t>uma vantagem dessa abordagem é que a forma como os dados são divididos importa menos. </a:t>
            </a:r>
          </a:p>
          <a:p>
            <a:endParaRPr lang="pt-BR" dirty="0" smtClean="0"/>
          </a:p>
          <a:p>
            <a:r>
              <a:rPr lang="pt-BR" dirty="0" smtClean="0"/>
              <a:t>Essa</a:t>
            </a:r>
            <a:r>
              <a:rPr lang="pt-BR" baseline="0" dirty="0" smtClean="0"/>
              <a:t> </a:t>
            </a:r>
            <a:r>
              <a:rPr lang="pt-BR" sz="1200" dirty="0" smtClean="0"/>
              <a:t>estratégia </a:t>
            </a:r>
            <a:r>
              <a:rPr lang="pt-BR" dirty="0" smtClean="0"/>
              <a:t>reduz significativamente o problema do viés</a:t>
            </a:r>
            <a:r>
              <a:rPr lang="pt-BR" baseline="0" dirty="0" smtClean="0"/>
              <a:t> de seleção</a:t>
            </a:r>
            <a:r>
              <a:rPr lang="pt-BR" dirty="0" smtClean="0"/>
              <a:t>, pois ela</a:t>
            </a:r>
            <a:r>
              <a:rPr lang="pt-BR" baseline="0" dirty="0" smtClean="0"/>
              <a:t> </a:t>
            </a:r>
            <a:r>
              <a:rPr lang="pt-BR" sz="1200" dirty="0" smtClean="0"/>
              <a:t>garante que todos os exemplos do conjunto de dados original tenham a chance de aparecer nos conjuntos de treinamento e validação,</a:t>
            </a:r>
            <a:r>
              <a:rPr lang="pt-BR" sz="1200" baseline="0" dirty="0" smtClean="0"/>
              <a:t> o que consequentemente, </a:t>
            </a:r>
            <a:r>
              <a:rPr lang="pt-BR" dirty="0" smtClean="0"/>
              <a:t>reduz a variância.</a:t>
            </a:r>
            <a:r>
              <a:rPr lang="pt-BR" baseline="0" dirty="0" smtClean="0"/>
              <a:t> </a:t>
            </a:r>
          </a:p>
          <a:p>
            <a:endParaRPr lang="pt-BR" baseline="0" dirty="0" smtClean="0"/>
          </a:p>
          <a:p>
            <a:r>
              <a:rPr lang="pt-BR" dirty="0" smtClean="0"/>
              <a:t>Portanto,</a:t>
            </a:r>
            <a:r>
              <a:rPr lang="pt-BR" baseline="0" dirty="0" smtClean="0"/>
              <a:t> a</a:t>
            </a:r>
            <a:r>
              <a:rPr lang="pt-BR" dirty="0" smtClean="0"/>
              <a:t> troca dos conjuntos de treinamento e validação contribuem</a:t>
            </a:r>
            <a:r>
              <a:rPr lang="pt-BR" baseline="0" dirty="0" smtClean="0"/>
              <a:t> </a:t>
            </a:r>
            <a:r>
              <a:rPr lang="pt-BR" dirty="0" smtClean="0"/>
              <a:t>para a eficácia dessa </a:t>
            </a:r>
            <a:r>
              <a:rPr lang="pt-BR" sz="1200" dirty="0" smtClean="0"/>
              <a:t>estratégia</a:t>
            </a:r>
            <a:r>
              <a:rPr lang="pt-BR" dirty="0" smtClean="0"/>
              <a:t>. </a:t>
            </a:r>
            <a:r>
              <a:rPr lang="pt-BR" baseline="0" dirty="0" smtClean="0"/>
              <a:t>Como regra geral e evidência empírica, normalmente, utiliza-se K = 5 ou 10. A variância da estimativa resultante é reduzida à medida que k é aumentado.</a:t>
            </a:r>
          </a:p>
          <a:p>
            <a:endParaRPr lang="pt-BR" baseline="0" dirty="0" smtClean="0"/>
          </a:p>
          <a:p>
            <a:r>
              <a:rPr lang="pt-BR" baseline="0" dirty="0" smtClean="0"/>
              <a:t>A validação cruzada do k-Fold é importante pois permite que você use seu conjunto de dados completo tanto para treinamento como para validação. É especialmente útil ao avaliar um modelo usando conjuntos de dados pequenos ou limitados.</a:t>
            </a:r>
          </a:p>
          <a:p>
            <a:endParaRPr lang="pt-BR" dirty="0" smtClean="0"/>
          </a:p>
          <a:p>
            <a:r>
              <a:rPr lang="pt-BR" dirty="0" smtClean="0"/>
              <a:t>O desempenho do modelo é dado pela média dos erros de validação calculados para cada um dos k folds. A estimativa de erro é calculada sobre todos os k folds para obter a eficácia total do modelo.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Como pode ser visto, todo exemplo fica em um conjunto de validação exatamente uma vez e em um conjunto de treinamento k-1 vezes.</a:t>
            </a:r>
          </a:p>
          <a:p>
            <a:r>
              <a:rPr lang="pt-BR" baseline="0" dirty="0" smtClean="0"/>
              <a:t>Cada exemplo entra em um conjunto de validação exatamente uma vez e a k-1 vezes no conjunto de treinamento.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 este procedimento, toda amostra disponível vai aparecer k-1 vezes no conjunto de treinamento e 1 vez no conjunto de validação.</a:t>
            </a:r>
          </a:p>
          <a:p>
            <a:endParaRPr lang="pt-BR" dirty="0" smtClean="0"/>
          </a:p>
          <a:p>
            <a:r>
              <a:rPr lang="pt-BR" b="1" dirty="0" smtClean="0"/>
              <a:t>Desvantagem</a:t>
            </a:r>
            <a:r>
              <a:rPr lang="pt-BR" dirty="0" smtClean="0"/>
              <a:t>:</a:t>
            </a:r>
          </a:p>
          <a:p>
            <a:r>
              <a:rPr lang="pt-BR" dirty="0" smtClean="0"/>
              <a:t>Alto</a:t>
            </a:r>
            <a:r>
              <a:rPr lang="pt-BR" baseline="0" dirty="0" smtClean="0"/>
              <a:t> custo computational pois treina-se e valida-se o modelo k vezes, ou seja, o algoritmo de treinamento deve ser executado novamente do zero k vezes, o que significa que leva k vezes mais tempo para fazer uma avaliação (treinamento+validação).</a:t>
            </a:r>
            <a:endParaRPr lang="pt-BR"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773351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validacao_cruzada.ipynb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4021203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validação cruzada leave-p-out</a:t>
            </a:r>
            <a:r>
              <a:rPr lang="pt-BR" baseline="0" dirty="0"/>
              <a:t> </a:t>
            </a:r>
            <a:r>
              <a:rPr lang="pt-BR" dirty="0"/>
              <a:t>envolve o uso de todas as possíveis combinações de </a:t>
            </a:r>
            <a:r>
              <a:rPr lang="pt-BR" b="1" dirty="0"/>
              <a:t>p</a:t>
            </a:r>
            <a:r>
              <a:rPr lang="pt-BR" dirty="0"/>
              <a:t> exemplos do conjunto de dados </a:t>
            </a:r>
            <a:r>
              <a:rPr lang="pt-BR" dirty="0" smtClean="0"/>
              <a:t>como </a:t>
            </a:r>
            <a:r>
              <a:rPr lang="pt-BR" dirty="0"/>
              <a:t>conjunto de validação e as observações </a:t>
            </a:r>
            <a:r>
              <a:rPr lang="pt-BR" dirty="0" smtClean="0"/>
              <a:t>restantes (N-p) </a:t>
            </a:r>
            <a:r>
              <a:rPr lang="pt-BR" dirty="0"/>
              <a:t>como o conjunto de treinamento.</a:t>
            </a:r>
          </a:p>
          <a:p>
            <a:endParaRPr lang="pt-BR" dirty="0"/>
          </a:p>
          <a:p>
            <a:r>
              <a:rPr lang="pt-BR" dirty="0"/>
              <a:t>Essa </a:t>
            </a:r>
            <a:r>
              <a:rPr lang="pt-BR" dirty="0" smtClean="0"/>
              <a:t>estratégia deixa </a:t>
            </a:r>
            <a:r>
              <a:rPr lang="pt-BR" dirty="0"/>
              <a:t>p pontos de dados fora do</a:t>
            </a:r>
            <a:r>
              <a:rPr lang="pt-BR" baseline="0" dirty="0"/>
              <a:t> conjunto </a:t>
            </a:r>
            <a:r>
              <a:rPr lang="pt-BR" dirty="0"/>
              <a:t>de treinamento, ou seja, se houver N pontos de dados no</a:t>
            </a:r>
            <a:r>
              <a:rPr lang="pt-BR" baseline="0" dirty="0"/>
              <a:t> conjunto </a:t>
            </a:r>
            <a:r>
              <a:rPr lang="pt-BR" dirty="0"/>
              <a:t>original, N-p exemplos são usados para treinar o modelo e p exemplos são usados como o conjunto de validação. Isso é repetido para todas as possíveis combinações, em seguida, o erro é calculado para todas as tentativas, para fornecer a performance</a:t>
            </a:r>
            <a:r>
              <a:rPr lang="pt-BR" baseline="0" dirty="0"/>
              <a:t> </a:t>
            </a:r>
            <a:r>
              <a:rPr lang="pt-BR" dirty="0"/>
              <a:t>geral.</a:t>
            </a:r>
          </a:p>
          <a:p>
            <a:endParaRPr lang="pt-BR" dirty="0"/>
          </a:p>
          <a:p>
            <a:r>
              <a:rPr lang="pt-BR" dirty="0"/>
              <a:t>Esta é uma </a:t>
            </a:r>
            <a:r>
              <a:rPr lang="pt-BR" dirty="0" smtClean="0"/>
              <a:t>estratégia mais </a:t>
            </a:r>
            <a:r>
              <a:rPr lang="pt-BR" dirty="0"/>
              <a:t>extrema para </a:t>
            </a:r>
            <a:r>
              <a:rPr lang="pt-BR" dirty="0" smtClean="0"/>
              <a:t>se realizar </a:t>
            </a:r>
            <a:r>
              <a:rPr lang="pt-BR" dirty="0"/>
              <a:t>a validação cruzada,</a:t>
            </a:r>
            <a:r>
              <a:rPr lang="pt-BR" baseline="0" dirty="0"/>
              <a:t> pois p</a:t>
            </a:r>
            <a:r>
              <a:rPr lang="pt-BR" dirty="0"/>
              <a:t>ara cada um dos possíveis </a:t>
            </a:r>
            <a:r>
              <a:rPr lang="pt-BR" b="1" i="1" dirty="0"/>
              <a:t>p-conjuntos</a:t>
            </a:r>
            <a:r>
              <a:rPr lang="pt-BR" dirty="0"/>
              <a:t> em nosso conjunto de dados, construímos um modelo usando todas os outros</a:t>
            </a:r>
            <a:r>
              <a:rPr lang="pt-BR" baseline="0" dirty="0"/>
              <a:t> exemplos </a:t>
            </a:r>
            <a:r>
              <a:rPr lang="pt-BR" dirty="0"/>
              <a:t>e testamos nos</a:t>
            </a:r>
            <a:r>
              <a:rPr lang="pt-BR" baseline="0" dirty="0"/>
              <a:t> p-pontos de dados </a:t>
            </a:r>
            <a:r>
              <a:rPr lang="pt-BR" dirty="0"/>
              <a:t>selecionados.</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619955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validacao_cruzada.ipynb</a:t>
            </a:r>
          </a:p>
          <a:p>
            <a:endParaRPr lang="pt-BR" dirty="0"/>
          </a:p>
          <a:p>
            <a:r>
              <a:rPr lang="pt-BR" dirty="0"/>
              <a:t>A</a:t>
            </a:r>
            <a:r>
              <a:rPr lang="pt-BR" baseline="0" dirty="0"/>
              <a:t> função </a:t>
            </a:r>
            <a:r>
              <a:rPr lang="pt-BR" dirty="0"/>
              <a:t>“</a:t>
            </a:r>
            <a:r>
              <a:rPr lang="pt-BR" sz="1200" b="1" i="1" dirty="0">
                <a:solidFill>
                  <a:srgbClr val="000000"/>
                </a:solidFill>
                <a:highlight>
                  <a:srgbClr val="FFFFFF"/>
                </a:highlight>
              </a:rPr>
              <a:t>cross_val_score</a:t>
            </a:r>
            <a:r>
              <a:rPr lang="pt-BR" dirty="0"/>
              <a:t>” segue a convenção de que valores de retorno mais altos são melhores que valores de retorno mais baixos. Assim, as métricas que medem a distância entre o modelo e o</a:t>
            </a:r>
            <a:r>
              <a:rPr lang="pt-BR" baseline="0" dirty="0"/>
              <a:t> objetivo</a:t>
            </a:r>
            <a:r>
              <a:rPr lang="pt-BR" dirty="0"/>
              <a:t>, como metrics.mean_squared_error, estão disponíveis como ‘</a:t>
            </a:r>
            <a:r>
              <a:rPr lang="pt-BR" b="1" i="1" dirty="0"/>
              <a:t>neg_mean_squared_error</a:t>
            </a:r>
            <a:r>
              <a:rPr lang="pt-BR" dirty="0"/>
              <a:t>’, que retornam o valor negado da métrica.</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1705419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validacao_cruzada_base_maior.ipynb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3248210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1680652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Curvas de aprendizado</a:t>
            </a:r>
            <a:r>
              <a:rPr lang="pt-BR" dirty="0"/>
              <a:t>: são gráficos mostrando o desempenho do modelo no conjunto de treinamento e no conjunto de validação em função do tamanho do conjunto de treinamento (ou da iteração do treinamento).</a:t>
            </a:r>
          </a:p>
        </p:txBody>
      </p:sp>
      <p:sp>
        <p:nvSpPr>
          <p:cNvPr id="4" name="Slide Number Placeholder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3655890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Anteriormente, nós vimos como realizar a seleção do modelo através da validação cruzada. Uma abordagem alternativa é a procura</a:t>
            </a:r>
            <a:r>
              <a:rPr lang="pt-BR" baseline="0" dirty="0"/>
              <a:t> por uma hipótese que minimize o erro e a complexidade da hipótese. </a:t>
            </a:r>
          </a:p>
          <a:p>
            <a:endParaRPr lang="pt-BR" baseline="0" dirty="0"/>
          </a:p>
          <a:p>
            <a:r>
              <a:rPr lang="pt-BR" b="0" i="0" baseline="0" dirty="0" smtClean="0"/>
              <a:t>A </a:t>
            </a:r>
            <a:r>
              <a:rPr lang="pt-BR" b="1" baseline="0" dirty="0" smtClean="0"/>
              <a:t>Regularização</a:t>
            </a:r>
            <a:r>
              <a:rPr lang="pt-BR" baseline="0" dirty="0" smtClean="0"/>
              <a:t> </a:t>
            </a:r>
            <a:r>
              <a:rPr lang="pt-BR" baseline="0" dirty="0"/>
              <a:t>penaliza explicitamente </a:t>
            </a:r>
            <a:r>
              <a:rPr lang="pt-BR" b="1" baseline="0" dirty="0"/>
              <a:t>hipóteses</a:t>
            </a:r>
            <a:r>
              <a:rPr lang="pt-BR" baseline="0" dirty="0"/>
              <a:t> complexas. Essa abordagem se chama </a:t>
            </a:r>
            <a:r>
              <a:rPr lang="pt-BR" b="1" baseline="0" dirty="0"/>
              <a:t>regularização</a:t>
            </a:r>
            <a:r>
              <a:rPr lang="pt-BR" baseline="0" dirty="0"/>
              <a:t> pois busca por  uma </a:t>
            </a:r>
            <a:r>
              <a:rPr lang="pt-BR" b="1" baseline="0" dirty="0"/>
              <a:t>hipótese</a:t>
            </a:r>
            <a:r>
              <a:rPr lang="pt-BR" baseline="0" dirty="0"/>
              <a:t> que seja mais </a:t>
            </a:r>
            <a:r>
              <a:rPr lang="pt-BR" b="1" baseline="0" dirty="0"/>
              <a:t>regular</a:t>
            </a:r>
            <a:r>
              <a:rPr lang="pt-BR" baseline="0" dirty="0"/>
              <a:t>, ou seja, menos complexa.</a:t>
            </a:r>
            <a:endParaRPr lang="pt-BR" dirty="0"/>
          </a:p>
          <a:p>
            <a:endParaRPr lang="pt-BR" dirty="0"/>
          </a:p>
          <a:p>
            <a:r>
              <a:rPr lang="pt-BR" dirty="0"/>
              <a:t>O termo </a:t>
            </a:r>
            <a:r>
              <a:rPr lang="pt-BR" b="1" dirty="0"/>
              <a:t>regularização</a:t>
            </a:r>
            <a:r>
              <a:rPr lang="pt-BR" dirty="0"/>
              <a:t> refere-se a procedimentos que visam obter um modelo de aproximação bem-comportado através da incorporação de informações adicionais ao processo de treinamento do modelo, na forma de restrições de suavidade junto ao mapeamento, ou de penalizações proporcionais à norma do vetor de </a:t>
            </a:r>
            <a:r>
              <a:rPr lang="pt-BR" dirty="0" smtClean="0"/>
              <a:t>pesos.</a:t>
            </a:r>
            <a:endParaRPr lang="pt-BR" dirty="0"/>
          </a:p>
          <a:p>
            <a:endParaRPr lang="pt-BR" dirty="0"/>
          </a:p>
          <a:p>
            <a:r>
              <a:rPr lang="pt-BR" dirty="0"/>
              <a:t>As 3 técnicas mencionadas aqui, rigde regression, LASSO e elastic net, introduzem restrições ligadas a alguma norma do vetor de </a:t>
            </a:r>
            <a:r>
              <a:rPr lang="pt-BR" dirty="0" smtClean="0"/>
              <a:t>pesos, </a:t>
            </a:r>
            <a:r>
              <a:rPr lang="pt-BR" dirty="0"/>
              <a:t>sendo, por este motivo, também conhecidas como técnicas de </a:t>
            </a:r>
            <a:r>
              <a:rPr lang="pt-BR" b="1" i="1" dirty="0"/>
              <a:t>shrinkage</a:t>
            </a:r>
            <a:r>
              <a:rPr lang="pt-BR" b="0" i="0" baseline="0" dirty="0"/>
              <a:t> (redução, encolhimento</a:t>
            </a:r>
            <a:r>
              <a:rPr lang="pt-BR" b="0" i="0" baseline="0" dirty="0" smtClean="0"/>
              <a:t>).</a:t>
            </a:r>
          </a:p>
          <a:p>
            <a:endParaRPr lang="pt-BR" b="0" i="0" baseline="0" dirty="0" smtClean="0"/>
          </a:p>
          <a:p>
            <a:r>
              <a:rPr lang="pt-BR" b="0" i="0" baseline="0" dirty="0" smtClean="0"/>
              <a:t>Referência:</a:t>
            </a:r>
          </a:p>
          <a:p>
            <a:r>
              <a:rPr lang="pt-BR" dirty="0" smtClean="0"/>
              <a:t>https://dafriedman97.github.io/mlbook/content/c2/s1/regularized.html</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1559827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𝑚</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sup>
                    </m:sSup>
                    <m:r>
                      <a:rPr lang="pt-BR" b="1" i="1">
                        <a:latin typeface="Cambria Math" panose="02040503050406030204" pitchFamily="18" charset="0"/>
                      </a:rPr>
                      <m:t>→</m:t>
                    </m:r>
                    <m:r>
                      <a:rPr lang="pt-BR" b="1" i="1">
                        <a:latin typeface="Cambria Math" panose="02040503050406030204" pitchFamily="18" charset="0"/>
                      </a:rPr>
                      <m:t>ℝ</m:t>
                    </m:r>
                  </m:oMath>
                </a14:m>
                <a:r>
                  <a:rPr lang="pt-BR" dirty="0"/>
                  <a:t> -&gt;</a:t>
                </a:r>
                <a:r>
                  <a:rPr lang="pt-BR" baseline="0" dirty="0"/>
                  <a:t> mapeia um espaço real K-dimensional definido pelos K atributos x num espaço escalar real.</a:t>
                </a:r>
              </a:p>
              <a:p>
                <a:endParaRPr lang="pt-BR" baseline="0" dirty="0"/>
              </a:p>
              <a:p>
                <a:r>
                  <a:rPr lang="pt-BR" baseline="0" dirty="0"/>
                  <a:t>Os resultados encontrados anteriormente (equação normal, gradientes para algoritmo do gradiente descendente, etc.) são facilmente estendidos para o caso não-linear</a:t>
                </a:r>
                <a:r>
                  <a:rPr lang="pt-BR" baseline="0" dirty="0" smtClean="0"/>
                  <a:t>.</a:t>
                </a:r>
              </a:p>
              <a:p>
                <a:endParaRPr lang="pt-BR" baseline="0" dirty="0" smtClean="0"/>
              </a:p>
              <a:p>
                <a:r>
                  <a:rPr lang="pt-BR" dirty="0" smtClean="0"/>
                  <a:t>Um modelo linear é aquele em que as derivadas parciais da função hipótese com respeito a cada peso não contêm nenhum dos pesos desconhecidos.</a:t>
                </a:r>
                <a:endParaRPr lang="pt-BR" dirty="0"/>
              </a:p>
            </p:txBody>
          </p:sp>
        </mc:Choice>
        <mc:Fallback xmlns="">
          <p:sp>
            <p:nvSpPr>
              <p:cNvPr id="3" name="Notes Placeholder 2"/>
              <p:cNvSpPr>
                <a:spLocks noGrp="1"/>
              </p:cNvSpPr>
              <p:nvPr>
                <p:ph type="body" idx="1"/>
              </p:nvPr>
            </p:nvSpPr>
            <p:spPr/>
            <p:txBody>
              <a:bodyPr/>
              <a:lstStyle/>
              <a:p>
                <a:pPr/>
                <a:r>
                  <a:rPr lang="pt-BR" i="0">
                    <a:latin typeface="Cambria Math" panose="02040503050406030204" pitchFamily="18" charset="0"/>
                  </a:rPr>
                  <a:t>𝑏</a:t>
                </a:r>
                <a:r>
                  <a:rPr lang="pt-BR" i="0" smtClean="0">
                    <a:latin typeface="Cambria Math" panose="02040503050406030204" pitchFamily="18" charset="0"/>
                  </a:rPr>
                  <a:t>_</a:t>
                </a:r>
                <a:r>
                  <a:rPr lang="pt-BR" b="0" i="0" smtClean="0">
                    <a:latin typeface="Cambria Math" panose="02040503050406030204" pitchFamily="18" charset="0"/>
                  </a:rPr>
                  <a:t>𝑚</a:t>
                </a:r>
                <a:r>
                  <a:rPr lang="pt-BR" b="0" i="0">
                    <a:latin typeface="Cambria Math" panose="02040503050406030204" pitchFamily="18" charset="0"/>
                  </a:rPr>
                  <a:t> </a:t>
                </a:r>
                <a:r>
                  <a:rPr lang="pt-BR" i="0">
                    <a:latin typeface="Cambria Math" panose="02040503050406030204" pitchFamily="18" charset="0"/>
                  </a:rPr>
                  <a:t>(</a:t>
                </a:r>
                <a:r>
                  <a:rPr lang="pt-BR" b="1" i="0">
                    <a:latin typeface="Cambria Math" panose="02040503050406030204" pitchFamily="18" charset="0"/>
                  </a:rPr>
                  <a:t>𝒙)</a:t>
                </a:r>
                <a:r>
                  <a:rPr lang="pt-BR" b="0" i="0" smtClean="0">
                    <a:latin typeface="Cambria Math" panose="02040503050406030204" pitchFamily="18" charset="0"/>
                  </a:rPr>
                  <a:t>:</a:t>
                </a:r>
                <a:r>
                  <a:rPr lang="pt-BR" b="1" i="0">
                    <a:latin typeface="Cambria Math" panose="02040503050406030204" pitchFamily="18" charset="0"/>
                  </a:rPr>
                  <a:t>ℝ^</a:t>
                </a:r>
                <a:r>
                  <a:rPr lang="pt-BR" i="0">
                    <a:latin typeface="Cambria Math" panose="02040503050406030204" pitchFamily="18" charset="0"/>
                  </a:rPr>
                  <a:t>𝐾</a:t>
                </a:r>
                <a:r>
                  <a:rPr lang="pt-BR" b="1" i="0">
                    <a:latin typeface="Cambria Math" panose="02040503050406030204" pitchFamily="18" charset="0"/>
                  </a:rPr>
                  <a:t>→ℝ</a:t>
                </a:r>
                <a:r>
                  <a:rPr lang="pt-BR" dirty="0" smtClean="0"/>
                  <a:t> -&gt;</a:t>
                </a:r>
                <a:r>
                  <a:rPr lang="pt-BR" baseline="0" dirty="0" smtClean="0"/>
                  <a:t> mapeia um espaço real K-dimensional definido pelos K atributos x num espaço escalar real.</a:t>
                </a:r>
              </a:p>
              <a:p>
                <a:pPr/>
                <a:endParaRPr lang="pt-BR" baseline="0" dirty="0" smtClean="0"/>
              </a:p>
              <a:p>
                <a:pPr/>
                <a:r>
                  <a:rPr lang="pt-BR" baseline="0" dirty="0" smtClean="0"/>
                  <a:t>Os resultados encontrados anteriormente (equação normal, gradientes para algoritmo do gradiente descendente, etc.) são facilmente estendidos para o caso não-linear.</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2496894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Ridge Regression</a:t>
                </a:r>
                <a:r>
                  <a:rPr lang="en-US" sz="1200" b="0" i="0" kern="1200" dirty="0">
                    <a:solidFill>
                      <a:schemeClr val="tx1"/>
                    </a:solidFill>
                    <a:effectLst/>
                    <a:latin typeface="+mn-lt"/>
                    <a:ea typeface="+mn-ea"/>
                    <a:cs typeface="+mn-cs"/>
                  </a:rPr>
                  <a:t> é</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também</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conhecida</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Tikhonov</a:t>
                </a:r>
                <a:r>
                  <a:rPr lang="en-US" sz="1200" b="0" i="1" kern="1200" dirty="0">
                    <a:solidFill>
                      <a:schemeClr val="tx1"/>
                    </a:solidFill>
                    <a:effectLst/>
                    <a:latin typeface="+mn-lt"/>
                    <a:ea typeface="+mn-ea"/>
                    <a:cs typeface="+mn-cs"/>
                  </a:rPr>
                  <a:t> regularization</a:t>
                </a:r>
                <a:endParaRPr lang="pt-BR" dirty="0"/>
              </a:p>
              <a:p>
                <a:endParaRPr lang="pt-BR" dirty="0"/>
              </a:p>
              <a:p>
                <a:r>
                  <a:rPr lang="pt-BR" dirty="0"/>
                  <a:t>Ao invés de minimizar apenas o erro quadrático médio, como fizemo</a:t>
                </a:r>
                <a:r>
                  <a:rPr lang="pt-BR" baseline="0" dirty="0"/>
                  <a:t>s antes</a:t>
                </a:r>
                <a:r>
                  <a:rPr lang="pt-BR" dirty="0"/>
                  <a:t>,</a:t>
                </a:r>
                <a:r>
                  <a:rPr lang="pt-BR" baseline="0" dirty="0"/>
                  <a:t> </a:t>
                </a:r>
                <a:r>
                  <a:rPr lang="pt-BR" dirty="0"/>
                  <a:t>agora há a introdução de </a:t>
                </a:r>
                <a:r>
                  <a:rPr lang="pt-BR" b="1" dirty="0"/>
                  <a:t>um termo de penalização </a:t>
                </a:r>
                <a:r>
                  <a:rPr lang="pt-BR" dirty="0"/>
                  <a:t>proporcional à norma Euclidiana (L2) do vetor de</a:t>
                </a:r>
                <a:r>
                  <a:rPr lang="pt-BR" baseline="0" dirty="0"/>
                  <a:t> pesos</a:t>
                </a:r>
                <a:r>
                  <a:rPr lang="pt-BR" baseline="0" dirty="0" smtClean="0"/>
                  <a:t>.</a:t>
                </a:r>
              </a:p>
              <a:p>
                <a:endParaRPr lang="pt-BR" baseline="0" dirty="0" smtClean="0"/>
              </a:p>
              <a:p>
                <a:r>
                  <a:rPr lang="pt-BR" baseline="0" dirty="0" smtClean="0"/>
                  <a:t>O parâmetro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baseline="0" dirty="0" smtClean="0"/>
                  <a:t> é também conhecido como parâmetro de complexidade e controla a quantidade de redução/encolhimento dos pesos: quanto maior o valor de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baseline="0" dirty="0" smtClean="0"/>
                  <a:t>, maior a quantidade de redução/encolhimento.</a:t>
                </a:r>
              </a:p>
              <a:p>
                <a:endParaRPr lang="pt-BR" b="1" baseline="0" dirty="0" smtClean="0"/>
              </a:p>
              <a:p>
                <a:r>
                  <a:rPr lang="pt-BR" b="1" baseline="0" dirty="0" smtClean="0"/>
                  <a:t>Norma </a:t>
                </a:r>
                <a:r>
                  <a:rPr lang="pt-BR" b="1" baseline="0" dirty="0"/>
                  <a:t>Euclidiana</a:t>
                </a:r>
                <a:r>
                  <a:rPr lang="pt-BR" baseline="0" dirty="0"/>
                  <a:t>: </a:t>
                </a:r>
                <a:r>
                  <a:rPr lang="pt-BR" dirty="0">
                    <a:hlinkClick r:id="rId3"/>
                  </a:rPr>
                  <a:t>https://en.wikipedia.org/wiki/Norm_(mathematics)#Euclidean_norm</a:t>
                </a:r>
                <a:endParaRPr lang="pt-BR" baseline="0" dirty="0"/>
              </a:p>
              <a:p>
                <a:endParaRPr lang="pt-BR" baseline="0" dirty="0"/>
              </a:p>
              <a:p>
                <a:r>
                  <a:rPr lang="pt-BR" sz="1200" b="0" i="0" kern="1200" dirty="0">
                    <a:solidFill>
                      <a:schemeClr val="tx1"/>
                    </a:solidFill>
                    <a:effectLst/>
                    <a:latin typeface="+mn-lt"/>
                    <a:ea typeface="+mn-ea"/>
                    <a:cs typeface="+mn-cs"/>
                  </a:rPr>
                  <a:t>A regularização força o algoritmo de aprendizado a não apenas ajustar os pesos, mas </a:t>
                </a:r>
                <a:r>
                  <a:rPr lang="pt-BR" sz="1200" b="0" i="0" kern="1200" dirty="0" smtClean="0">
                    <a:solidFill>
                      <a:schemeClr val="tx1"/>
                    </a:solidFill>
                    <a:effectLst/>
                    <a:latin typeface="+mn-lt"/>
                    <a:ea typeface="+mn-ea"/>
                    <a:cs typeface="+mn-cs"/>
                  </a:rPr>
                  <a:t>também, </a:t>
                </a:r>
                <a:r>
                  <a:rPr lang="pt-BR" sz="1200" b="0" i="0" kern="1200" dirty="0">
                    <a:solidFill>
                      <a:schemeClr val="tx1"/>
                    </a:solidFill>
                    <a:effectLst/>
                    <a:latin typeface="+mn-lt"/>
                    <a:ea typeface="+mn-ea"/>
                    <a:cs typeface="+mn-cs"/>
                  </a:rPr>
                  <a:t>manté-los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o menor possível</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A regularização é baseada na ideia de que o sobreajuste é causado pelo fato dos </a:t>
                </a:r>
                <a:r>
                  <a:rPr lang="pt-BR" sz="1200" b="1" i="1" kern="1200" baseline="0" dirty="0" smtClean="0">
                    <a:solidFill>
                      <a:schemeClr val="tx1"/>
                    </a:solidFill>
                    <a:effectLst/>
                    <a:latin typeface="+mn-lt"/>
                    <a:ea typeface="+mn-ea"/>
                    <a:cs typeface="+mn-cs"/>
                  </a:rPr>
                  <a:t>pesos</a:t>
                </a:r>
                <a:r>
                  <a:rPr lang="pt-BR" sz="1200" b="0" i="0" kern="1200" baseline="0" dirty="0" smtClean="0">
                    <a:solidFill>
                      <a:schemeClr val="tx1"/>
                    </a:solidFill>
                    <a:effectLst/>
                    <a:latin typeface="+mn-lt"/>
                    <a:ea typeface="+mn-ea"/>
                    <a:cs typeface="+mn-cs"/>
                  </a:rPr>
                  <a:t> (a1 até aK) </a:t>
                </a:r>
                <a:r>
                  <a:rPr lang="pt-BR" sz="1200" b="0" i="0" kern="1200" dirty="0" smtClean="0">
                    <a:solidFill>
                      <a:schemeClr val="tx1"/>
                    </a:solidFill>
                    <a:effectLst/>
                    <a:latin typeface="+mn-lt"/>
                    <a:ea typeface="+mn-ea"/>
                    <a:cs typeface="+mn-cs"/>
                  </a:rPr>
                  <a:t>serem "excessivamente específicos", ou</a:t>
                </a:r>
                <a:r>
                  <a:rPr lang="pt-BR" sz="1200" b="0" i="0" kern="1200" baseline="0" dirty="0" smtClean="0">
                    <a:solidFill>
                      <a:schemeClr val="tx1"/>
                    </a:solidFill>
                    <a:effectLst/>
                    <a:latin typeface="+mn-lt"/>
                    <a:ea typeface="+mn-ea"/>
                    <a:cs typeface="+mn-cs"/>
                  </a:rPr>
                  <a:t> seja</a:t>
                </a:r>
                <a:r>
                  <a:rPr lang="pt-BR" sz="1200" b="0" i="0" kern="1200" dirty="0" smtClean="0">
                    <a:solidFill>
                      <a:schemeClr val="tx1"/>
                    </a:solidFill>
                    <a:effectLst/>
                    <a:latin typeface="+mn-lt"/>
                    <a:ea typeface="+mn-ea"/>
                    <a:cs typeface="+mn-cs"/>
                  </a:rPr>
                  <a:t>, que seus valores sejam grandes</a:t>
                </a:r>
                <a:r>
                  <a:rPr lang="pt-BR" sz="1200" b="0" i="0" kern="1200" baseline="0" dirty="0" smtClean="0">
                    <a:solidFill>
                      <a:schemeClr val="tx1"/>
                    </a:solidFill>
                    <a:effectLst/>
                    <a:latin typeface="+mn-lt"/>
                    <a:ea typeface="+mn-ea"/>
                    <a:cs typeface="+mn-cs"/>
                  </a:rPr>
                  <a:t> demais. </a:t>
                </a:r>
                <a:r>
                  <a:rPr lang="pt-BR" sz="1200" b="0" i="0" kern="1200" dirty="0" smtClean="0">
                    <a:solidFill>
                      <a:schemeClr val="tx1"/>
                    </a:solidFill>
                    <a:effectLst/>
                    <a:latin typeface="+mn-lt"/>
                    <a:ea typeface="+mn-ea"/>
                    <a:cs typeface="+mn-cs"/>
                  </a:rPr>
                  <a:t>O bias, a0, meramente compensa (desloca) a relação entre y e a1*x1+a2*x2+...+aK*xK e sua escala, portanto, é muito menos importante para o problema de regularização. Além disso, no caso de uma grande compensação (deslocamento/offset/bias) ser necessária por qualquer motivo, regularizar</a:t>
                </a:r>
                <a:r>
                  <a:rPr lang="pt-BR" sz="1200" b="0" i="0" kern="1200" baseline="0" dirty="0" smtClean="0">
                    <a:solidFill>
                      <a:schemeClr val="tx1"/>
                    </a:solidFill>
                    <a:effectLst/>
                    <a:latin typeface="+mn-lt"/>
                    <a:ea typeface="+mn-ea"/>
                    <a:cs typeface="+mn-cs"/>
                  </a:rPr>
                  <a:t> o bias (a0)</a:t>
                </a:r>
                <a:r>
                  <a:rPr lang="pt-BR" sz="1200" b="0" i="0" kern="1200" dirty="0" smtClean="0">
                    <a:solidFill>
                      <a:schemeClr val="tx1"/>
                    </a:solidFill>
                    <a:effectLst/>
                    <a:latin typeface="+mn-lt"/>
                    <a:ea typeface="+mn-ea"/>
                    <a:cs typeface="+mn-cs"/>
                  </a:rPr>
                  <a:t> impedirá o modelo</a:t>
                </a:r>
                <a:r>
                  <a:rPr lang="pt-BR" sz="1200" b="0" i="0" kern="1200" baseline="0" dirty="0" smtClean="0">
                    <a:solidFill>
                      <a:schemeClr val="tx1"/>
                    </a:solidFill>
                    <a:effectLst/>
                    <a:latin typeface="+mn-lt"/>
                    <a:ea typeface="+mn-ea"/>
                    <a:cs typeface="+mn-cs"/>
                  </a:rPr>
                  <a:t> de</a:t>
                </a:r>
                <a:r>
                  <a:rPr lang="pt-BR" sz="1200" b="0" i="0" kern="1200" dirty="0" smtClean="0">
                    <a:solidFill>
                      <a:schemeClr val="tx1"/>
                    </a:solidFill>
                    <a:effectLst/>
                    <a:latin typeface="+mn-lt"/>
                    <a:ea typeface="+mn-ea"/>
                    <a:cs typeface="+mn-cs"/>
                  </a:rPr>
                  <a:t> encontrar a relação correta.</a:t>
                </a:r>
              </a:p>
              <a:p>
                <a:endParaRPr lang="pt-BR" dirty="0"/>
              </a:p>
              <a:p>
                <a:r>
                  <a:rPr lang="pt-BR" b="1" dirty="0"/>
                  <a:t>Referencias com explicações</a:t>
                </a:r>
                <a:r>
                  <a:rPr lang="pt-BR" b="1" baseline="0" dirty="0"/>
                  <a:t> sobre o motivo de a0 não ser considerado no termo de penalização</a:t>
                </a:r>
                <a:r>
                  <a:rPr lang="pt-BR" baseline="0" dirty="0"/>
                  <a:t>:</a:t>
                </a:r>
                <a:endParaRPr lang="pt-BR" dirty="0"/>
              </a:p>
              <a:p>
                <a:r>
                  <a:rPr lang="pt-BR" dirty="0">
                    <a:hlinkClick r:id="rId4"/>
                  </a:rPr>
                  <a:t>https://stats.stackexchange.com/questions/86991/reason-for-not-shrinking-the-bias-intercept-term-in-regression</a:t>
                </a:r>
                <a:endParaRPr lang="pt-BR" dirty="0"/>
              </a:p>
              <a:p>
                <a:r>
                  <a:rPr lang="pt-BR" dirty="0">
                    <a:hlinkClick r:id="rId5"/>
                  </a:rPr>
                  <a:t>https://stackoverflow.com/questions/54017246/why-is-theta0-skipped-while-performing-regulariztion-on-regression</a:t>
                </a:r>
                <a:endParaRPr lang="pt-BR" dirty="0"/>
              </a:p>
              <a:p>
                <a:r>
                  <a:rPr lang="pt-BR" dirty="0">
                    <a:hlinkClick r:id="rId6"/>
                  </a:rPr>
                  <a:t>https://stackoverflow.com/questions/12578336/why-is-the-bias-term-not-regularized-in-ridge-regression</a:t>
                </a:r>
                <a:endParaRPr lang="pt-BR" dirty="0"/>
              </a:p>
            </p:txBody>
          </p:sp>
        </mc:Choice>
        <mc:Fallback xmlns="">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Ridge Regression</a:t>
                </a:r>
                <a:r>
                  <a:rPr lang="en-US" sz="1200" b="0" i="0" kern="1200" dirty="0">
                    <a:solidFill>
                      <a:schemeClr val="tx1"/>
                    </a:solidFill>
                    <a:effectLst/>
                    <a:latin typeface="+mn-lt"/>
                    <a:ea typeface="+mn-ea"/>
                    <a:cs typeface="+mn-cs"/>
                  </a:rPr>
                  <a:t> é</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também</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conhecida</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Tikhonov</a:t>
                </a:r>
                <a:r>
                  <a:rPr lang="en-US" sz="1200" b="0" i="1" kern="1200" dirty="0">
                    <a:solidFill>
                      <a:schemeClr val="tx1"/>
                    </a:solidFill>
                    <a:effectLst/>
                    <a:latin typeface="+mn-lt"/>
                    <a:ea typeface="+mn-ea"/>
                    <a:cs typeface="+mn-cs"/>
                  </a:rPr>
                  <a:t> regularization</a:t>
                </a:r>
                <a:endParaRPr lang="pt-BR" dirty="0"/>
              </a:p>
              <a:p>
                <a:endParaRPr lang="pt-BR" dirty="0"/>
              </a:p>
              <a:p>
                <a:r>
                  <a:rPr lang="pt-BR" dirty="0"/>
                  <a:t>Ao invés de minimizar apenas o erro quadrático médio, como fizemo</a:t>
                </a:r>
                <a:r>
                  <a:rPr lang="pt-BR" baseline="0" dirty="0"/>
                  <a:t>s antes</a:t>
                </a:r>
                <a:r>
                  <a:rPr lang="pt-BR" dirty="0"/>
                  <a:t>,</a:t>
                </a:r>
                <a:r>
                  <a:rPr lang="pt-BR" baseline="0" dirty="0"/>
                  <a:t> </a:t>
                </a:r>
                <a:r>
                  <a:rPr lang="pt-BR" dirty="0"/>
                  <a:t>agora há a introdução de </a:t>
                </a:r>
                <a:r>
                  <a:rPr lang="pt-BR" b="1" dirty="0"/>
                  <a:t>um termo de penalização </a:t>
                </a:r>
                <a:r>
                  <a:rPr lang="pt-BR" dirty="0"/>
                  <a:t>proporcional à norma Euclidiana (L2) do vetor de</a:t>
                </a:r>
                <a:r>
                  <a:rPr lang="pt-BR" baseline="0" dirty="0"/>
                  <a:t> pesos</a:t>
                </a:r>
                <a:r>
                  <a:rPr lang="pt-BR" baseline="0" dirty="0" smtClean="0"/>
                  <a:t>.</a:t>
                </a:r>
              </a:p>
              <a:p>
                <a:endParaRPr lang="pt-BR" baseline="0" dirty="0" smtClean="0"/>
              </a:p>
              <a:p>
                <a:r>
                  <a:rPr lang="pt-BR" baseline="0" dirty="0" smtClean="0"/>
                  <a:t>O parâmetro </a:t>
                </a:r>
                <a:r>
                  <a:rPr lang="pt-BR" i="0">
                    <a:latin typeface="Cambria Math" panose="02040503050406030204" pitchFamily="18" charset="0"/>
                    <a:ea typeface="Cambria Math" panose="02040503050406030204" pitchFamily="18" charset="0"/>
                  </a:rPr>
                  <a:t>𝜆</a:t>
                </a:r>
                <a:r>
                  <a:rPr lang="pt-BR" baseline="0" dirty="0" smtClean="0"/>
                  <a:t> é também conhecido como parâmetro de complexidade e controla a quantidade de redução/encolhimento dos pesos: quanto maior o valor de </a:t>
                </a:r>
                <a:r>
                  <a:rPr lang="pt-BR" i="0" smtClean="0">
                    <a:latin typeface="Cambria Math" panose="02040503050406030204" pitchFamily="18" charset="0"/>
                    <a:ea typeface="Cambria Math" panose="02040503050406030204" pitchFamily="18" charset="0"/>
                  </a:rPr>
                  <a:t>𝜆</a:t>
                </a:r>
                <a:r>
                  <a:rPr lang="pt-BR" baseline="0" dirty="0" smtClean="0"/>
                  <a:t>, maior a quantidade de redução/encolhimento.</a:t>
                </a:r>
              </a:p>
              <a:p>
                <a:endParaRPr lang="pt-BR" b="1" baseline="0" dirty="0" smtClean="0"/>
              </a:p>
              <a:p>
                <a:r>
                  <a:rPr lang="pt-BR" b="1" baseline="0" dirty="0" smtClean="0"/>
                  <a:t>Norma </a:t>
                </a:r>
                <a:r>
                  <a:rPr lang="pt-BR" b="1" baseline="0" dirty="0"/>
                  <a:t>Euclidiana</a:t>
                </a:r>
                <a:r>
                  <a:rPr lang="pt-BR" baseline="0" dirty="0"/>
                  <a:t>: </a:t>
                </a:r>
                <a:r>
                  <a:rPr lang="pt-BR" dirty="0">
                    <a:hlinkClick r:id="rId7"/>
                  </a:rPr>
                  <a:t>https://en.wikipedia.org/wiki/Norm_(mathematics)#Euclidean_norm</a:t>
                </a:r>
                <a:endParaRPr lang="pt-BR" baseline="0" dirty="0"/>
              </a:p>
              <a:p>
                <a:endParaRPr lang="pt-BR" baseline="0" dirty="0"/>
              </a:p>
              <a:p>
                <a:r>
                  <a:rPr lang="pt-BR" sz="1200" b="0" i="0" kern="1200" dirty="0">
                    <a:solidFill>
                      <a:schemeClr val="tx1"/>
                    </a:solidFill>
                    <a:effectLst/>
                    <a:latin typeface="+mn-lt"/>
                    <a:ea typeface="+mn-ea"/>
                    <a:cs typeface="+mn-cs"/>
                  </a:rPr>
                  <a:t>A regularização força o algoritmo de aprendizado a não apenas ajustar os pesos, mas </a:t>
                </a:r>
                <a:r>
                  <a:rPr lang="pt-BR" sz="1200" b="0" i="0" kern="1200" dirty="0" smtClean="0">
                    <a:solidFill>
                      <a:schemeClr val="tx1"/>
                    </a:solidFill>
                    <a:effectLst/>
                    <a:latin typeface="+mn-lt"/>
                    <a:ea typeface="+mn-ea"/>
                    <a:cs typeface="+mn-cs"/>
                  </a:rPr>
                  <a:t>também, </a:t>
                </a:r>
                <a:r>
                  <a:rPr lang="pt-BR" sz="1200" b="0" i="0" kern="1200" dirty="0">
                    <a:solidFill>
                      <a:schemeClr val="tx1"/>
                    </a:solidFill>
                    <a:effectLst/>
                    <a:latin typeface="+mn-lt"/>
                    <a:ea typeface="+mn-ea"/>
                    <a:cs typeface="+mn-cs"/>
                  </a:rPr>
                  <a:t>manté-los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o menor possível</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A regularização é baseada na ideia de que o sobreajuste é causado pelo fato dos </a:t>
                </a:r>
                <a:r>
                  <a:rPr lang="pt-BR" sz="1200" b="1" i="1" kern="1200" baseline="0" dirty="0" smtClean="0">
                    <a:solidFill>
                      <a:schemeClr val="tx1"/>
                    </a:solidFill>
                    <a:effectLst/>
                    <a:latin typeface="+mn-lt"/>
                    <a:ea typeface="+mn-ea"/>
                    <a:cs typeface="+mn-cs"/>
                  </a:rPr>
                  <a:t>pesos</a:t>
                </a:r>
                <a:r>
                  <a:rPr lang="pt-BR" sz="1200" b="0" i="0" kern="1200" baseline="0" dirty="0" smtClean="0">
                    <a:solidFill>
                      <a:schemeClr val="tx1"/>
                    </a:solidFill>
                    <a:effectLst/>
                    <a:latin typeface="+mn-lt"/>
                    <a:ea typeface="+mn-ea"/>
                    <a:cs typeface="+mn-cs"/>
                  </a:rPr>
                  <a:t> (a1 até aK) </a:t>
                </a:r>
                <a:r>
                  <a:rPr lang="pt-BR" sz="1200" b="0" i="0" kern="1200" dirty="0" smtClean="0">
                    <a:solidFill>
                      <a:schemeClr val="tx1"/>
                    </a:solidFill>
                    <a:effectLst/>
                    <a:latin typeface="+mn-lt"/>
                    <a:ea typeface="+mn-ea"/>
                    <a:cs typeface="+mn-cs"/>
                  </a:rPr>
                  <a:t>serem "excessivamente específicos", ou</a:t>
                </a:r>
                <a:r>
                  <a:rPr lang="pt-BR" sz="1200" b="0" i="0" kern="1200" baseline="0" dirty="0" smtClean="0">
                    <a:solidFill>
                      <a:schemeClr val="tx1"/>
                    </a:solidFill>
                    <a:effectLst/>
                    <a:latin typeface="+mn-lt"/>
                    <a:ea typeface="+mn-ea"/>
                    <a:cs typeface="+mn-cs"/>
                  </a:rPr>
                  <a:t> seja</a:t>
                </a:r>
                <a:r>
                  <a:rPr lang="pt-BR" sz="1200" b="0" i="0" kern="1200" dirty="0" smtClean="0">
                    <a:solidFill>
                      <a:schemeClr val="tx1"/>
                    </a:solidFill>
                    <a:effectLst/>
                    <a:latin typeface="+mn-lt"/>
                    <a:ea typeface="+mn-ea"/>
                    <a:cs typeface="+mn-cs"/>
                  </a:rPr>
                  <a:t>, que seus valores sejam grandes</a:t>
                </a:r>
                <a:r>
                  <a:rPr lang="pt-BR" sz="1200" b="0" i="0" kern="1200" baseline="0" dirty="0" smtClean="0">
                    <a:solidFill>
                      <a:schemeClr val="tx1"/>
                    </a:solidFill>
                    <a:effectLst/>
                    <a:latin typeface="+mn-lt"/>
                    <a:ea typeface="+mn-ea"/>
                    <a:cs typeface="+mn-cs"/>
                  </a:rPr>
                  <a:t> demais. </a:t>
                </a:r>
                <a:r>
                  <a:rPr lang="pt-BR" sz="1200" b="0" i="0" kern="1200" dirty="0" smtClean="0">
                    <a:solidFill>
                      <a:schemeClr val="tx1"/>
                    </a:solidFill>
                    <a:effectLst/>
                    <a:latin typeface="+mn-lt"/>
                    <a:ea typeface="+mn-ea"/>
                    <a:cs typeface="+mn-cs"/>
                  </a:rPr>
                  <a:t>O bias, a0, meramente compensa (desloca) a relação entre y e a1*x1+a2*x2+...+aK*xK e sua escala, portanto, é muito menos importante para o problema de regularização. Além disso, no caso de uma grande compensação (deslocamento/offset/bias) ser necessária por qualquer motivo, regularizar</a:t>
                </a:r>
                <a:r>
                  <a:rPr lang="pt-BR" sz="1200" b="0" i="0" kern="1200" baseline="0" dirty="0" smtClean="0">
                    <a:solidFill>
                      <a:schemeClr val="tx1"/>
                    </a:solidFill>
                    <a:effectLst/>
                    <a:latin typeface="+mn-lt"/>
                    <a:ea typeface="+mn-ea"/>
                    <a:cs typeface="+mn-cs"/>
                  </a:rPr>
                  <a:t> o bias (a0)</a:t>
                </a:r>
                <a:r>
                  <a:rPr lang="pt-BR" sz="1200" b="0" i="0" kern="1200" dirty="0" smtClean="0">
                    <a:solidFill>
                      <a:schemeClr val="tx1"/>
                    </a:solidFill>
                    <a:effectLst/>
                    <a:latin typeface="+mn-lt"/>
                    <a:ea typeface="+mn-ea"/>
                    <a:cs typeface="+mn-cs"/>
                  </a:rPr>
                  <a:t> impedirá o modelo</a:t>
                </a:r>
                <a:r>
                  <a:rPr lang="pt-BR" sz="1200" b="0" i="0" kern="1200" baseline="0" dirty="0" smtClean="0">
                    <a:solidFill>
                      <a:schemeClr val="tx1"/>
                    </a:solidFill>
                    <a:effectLst/>
                    <a:latin typeface="+mn-lt"/>
                    <a:ea typeface="+mn-ea"/>
                    <a:cs typeface="+mn-cs"/>
                  </a:rPr>
                  <a:t> de</a:t>
                </a:r>
                <a:r>
                  <a:rPr lang="pt-BR" sz="1200" b="0" i="0" kern="1200" dirty="0" smtClean="0">
                    <a:solidFill>
                      <a:schemeClr val="tx1"/>
                    </a:solidFill>
                    <a:effectLst/>
                    <a:latin typeface="+mn-lt"/>
                    <a:ea typeface="+mn-ea"/>
                    <a:cs typeface="+mn-cs"/>
                  </a:rPr>
                  <a:t> encontrar a relação correta.</a:t>
                </a:r>
              </a:p>
              <a:p>
                <a:endParaRPr lang="pt-BR" dirty="0"/>
              </a:p>
              <a:p>
                <a:r>
                  <a:rPr lang="pt-BR" b="1" dirty="0"/>
                  <a:t>Referencias com explicações</a:t>
                </a:r>
                <a:r>
                  <a:rPr lang="pt-BR" b="1" baseline="0" dirty="0"/>
                  <a:t> sobre o motivo de a0 não ser considerado no termo de penalização</a:t>
                </a:r>
                <a:r>
                  <a:rPr lang="pt-BR" baseline="0" dirty="0"/>
                  <a:t>:</a:t>
                </a:r>
                <a:endParaRPr lang="pt-BR" dirty="0"/>
              </a:p>
              <a:p>
                <a:r>
                  <a:rPr lang="pt-BR" dirty="0">
                    <a:hlinkClick r:id="rId8"/>
                  </a:rPr>
                  <a:t>https://stats.stackexchange.com/questions/86991/reason-for-not-shrinking-the-bias-intercept-term-in-regression</a:t>
                </a:r>
                <a:endParaRPr lang="pt-BR" dirty="0"/>
              </a:p>
              <a:p>
                <a:r>
                  <a:rPr lang="pt-BR" dirty="0">
                    <a:hlinkClick r:id="rId9"/>
                  </a:rPr>
                  <a:t>https://stackoverflow.com/questions/54017246/why-is-theta0-skipped-while-performing-regulariztion-on-regression</a:t>
                </a:r>
                <a:endParaRPr lang="pt-BR" dirty="0"/>
              </a:p>
              <a:p>
                <a:r>
                  <a:rPr lang="pt-BR" dirty="0">
                    <a:hlinkClick r:id="rId10"/>
                  </a:rPr>
                  <a:t>https://stackoverflow.com/questions/12578336/why-is-the-bias-term-not-regularized-in-ridge-regression</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12974382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s.a. = sujeito a</a:t>
            </a:r>
          </a:p>
        </p:txBody>
      </p:sp>
      <p:sp>
        <p:nvSpPr>
          <p:cNvPr id="4" name="Slide Number Placeholder 3"/>
          <p:cNvSpPr>
            <a:spLocks noGrp="1"/>
          </p:cNvSpPr>
          <p:nvPr>
            <p:ph type="sldNum" sz="quarter" idx="10"/>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3655793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2611148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Referências</a:t>
            </a:r>
            <a:r>
              <a:rPr lang="pt-BR" dirty="0" smtClean="0"/>
              <a:t>:</a:t>
            </a:r>
          </a:p>
          <a:p>
            <a:endParaRPr lang="pt-BR" dirty="0" smtClean="0"/>
          </a:p>
          <a:p>
            <a:r>
              <a:rPr lang="pt-BR" dirty="0" smtClean="0"/>
              <a:t>[1] https://xavierbourretsicotte.github.io/intro_ridge.html</a:t>
            </a:r>
          </a:p>
          <a:p>
            <a:r>
              <a:rPr lang="pt-BR" dirty="0" smtClean="0"/>
              <a:t>[2] https://courses.cs.washington.edu/courses/cse446/17wi/slides/ridgeregression-annotated.pdf</a:t>
            </a:r>
          </a:p>
          <a:p>
            <a:r>
              <a:rPr lang="pt-BR" dirty="0" smtClean="0"/>
              <a:t>[3] https://www.kaggle.com/residentmario/ridge-regression-cost-function</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298765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ridge_regression.ipynb</a:t>
            </a:r>
          </a:p>
          <a:p>
            <a:endParaRPr lang="pt-BR" dirty="0"/>
          </a:p>
          <a:p>
            <a:r>
              <a:rPr lang="pt-BR" dirty="0"/>
              <a:t>É importante escalonar os dados (por exemplo, usando a classe StandardScaler) antes de executar a regressão de Ridge, pois ela</a:t>
            </a:r>
            <a:r>
              <a:rPr lang="pt-BR" baseline="0" dirty="0"/>
              <a:t> é</a:t>
            </a:r>
            <a:r>
              <a:rPr lang="pt-BR" dirty="0"/>
              <a:t> sensível à escala dos atributos. Isso é verdade para a maioria dos modelos regularizados.</a:t>
            </a:r>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3702877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Se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 for muito grande, todos os pesos acabarão muito próximos de zero e o resultado será uma linha plana que passa pela média dos dados de treinamento.</a:t>
                </a:r>
              </a:p>
              <a:p>
                <a:endParaRPr lang="pt-BR" dirty="0"/>
              </a:p>
              <a:p>
                <a:r>
                  <a:rPr lang="pt-BR" dirty="0"/>
                  <a:t>Observe como o aumento de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 leva a hipóteses mais planas (ou seja, menos extremas, menos</a:t>
                </a:r>
                <a:r>
                  <a:rPr lang="pt-BR" baseline="0" dirty="0"/>
                  <a:t> complexas</a:t>
                </a:r>
                <a:r>
                  <a:rPr lang="pt-BR" dirty="0"/>
                  <a:t>); isso reduz a variância do modelo, mas aumenta seu bias.</a:t>
                </a:r>
              </a:p>
            </p:txBody>
          </p:sp>
        </mc:Choice>
        <mc:Fallback xmlns="">
          <p:sp>
            <p:nvSpPr>
              <p:cNvPr id="3" name="Notes Placeholder 2"/>
              <p:cNvSpPr>
                <a:spLocks noGrp="1"/>
              </p:cNvSpPr>
              <p:nvPr>
                <p:ph type="body" idx="1"/>
              </p:nvPr>
            </p:nvSpPr>
            <p:spPr/>
            <p:txBody>
              <a:bodyPr/>
              <a:lstStyle/>
              <a:p>
                <a:r>
                  <a:rPr lang="pt-BR" dirty="0" smtClean="0"/>
                  <a:t>Se </a:t>
                </a:r>
                <a:r>
                  <a:rPr lang="pt-BR" i="0" smtClean="0">
                    <a:latin typeface="Cambria Math" panose="02040503050406030204" pitchFamily="18" charset="0"/>
                    <a:ea typeface="Cambria Math" panose="02040503050406030204" pitchFamily="18" charset="0"/>
                  </a:rPr>
                  <a:t>𝜆</a:t>
                </a:r>
                <a:r>
                  <a:rPr lang="pt-BR" dirty="0" smtClean="0"/>
                  <a:t> for muito grande, todos os pesos acabarão muito próximos de zero e o resultado será uma linha plana que passa pela média dos dados de treinamento.</a:t>
                </a:r>
              </a:p>
              <a:p>
                <a:endParaRPr lang="pt-BR" dirty="0" smtClean="0"/>
              </a:p>
              <a:p>
                <a:r>
                  <a:rPr lang="pt-BR" dirty="0" smtClean="0"/>
                  <a:t>Observe como o aumento de </a:t>
                </a:r>
                <a:r>
                  <a:rPr lang="pt-BR" i="0" smtClean="0">
                    <a:latin typeface="Cambria Math" panose="02040503050406030204" pitchFamily="18" charset="0"/>
                    <a:ea typeface="Cambria Math" panose="02040503050406030204" pitchFamily="18" charset="0"/>
                  </a:rPr>
                  <a:t>𝜆</a:t>
                </a:r>
                <a:r>
                  <a:rPr lang="pt-BR" dirty="0" smtClean="0"/>
                  <a:t> leva a hipóteses mais planas (ou seja, menos extremas, menos</a:t>
                </a:r>
                <a:r>
                  <a:rPr lang="pt-BR" baseline="0" dirty="0" smtClean="0"/>
                  <a:t> complexas</a:t>
                </a:r>
                <a:r>
                  <a:rPr lang="pt-BR" dirty="0" smtClean="0"/>
                  <a:t>); isso reduz a variância do modelo, mas aumenta seu bias.</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3196818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Perceba mais uma vez que o peso a0 não participa da norma envolvida na penalização. Na realidade, a solução para a0 é o próprio valor médio da saída desejada.</a:t>
            </a:r>
          </a:p>
          <a:p>
            <a:endParaRPr lang="pt-BR" dirty="0"/>
          </a:p>
          <a:p>
            <a:r>
              <a:rPr lang="pt-BR" dirty="0"/>
              <a:t>Uma característica importante da regressão</a:t>
            </a:r>
            <a:r>
              <a:rPr lang="pt-BR" baseline="0" dirty="0"/>
              <a:t> LASSO </a:t>
            </a:r>
            <a:r>
              <a:rPr lang="pt-BR" dirty="0"/>
              <a:t>é que ela tende a eliminar completamente os pesos dos atributos menos importantes (ou seja, defini-los como zero).</a:t>
            </a:r>
          </a:p>
          <a:p>
            <a:endParaRPr lang="pt-BR" dirty="0"/>
          </a:p>
          <a:p>
            <a:r>
              <a:rPr lang="pt-BR" dirty="0"/>
              <a:t>A</a:t>
            </a:r>
            <a:r>
              <a:rPr lang="pt-BR" baseline="0" dirty="0"/>
              <a:t> norma do vetor de pesos é diferenciável em qualquer ponto, exceto no ponto ai = 0 (i=1,...,K), onde ela faz uma curva acentuada ao cruzar o eixo y</a:t>
            </a:r>
            <a:r>
              <a:rPr lang="pt-BR" baseline="0" dirty="0" smtClean="0"/>
              <a:t>.</a:t>
            </a:r>
          </a:p>
          <a:p>
            <a:endParaRPr lang="pt-BR" baseline="0" dirty="0" smtClean="0"/>
          </a:p>
          <a:p>
            <a:r>
              <a:rPr lang="pt-BR" b="1" baseline="0" dirty="0" smtClean="0"/>
              <a:t>IMPORTANTE</a:t>
            </a:r>
          </a:p>
          <a:p>
            <a:r>
              <a:rPr lang="pt-BR" dirty="0" smtClean="0"/>
              <a:t>Conforme mencionado na documentação do Scikit-Learn, a classe LASSO não é recomendada para uso com alfa = 0. Nesses casos, a classe LinearRegression deve ser usada.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3635294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Por exemplo, na figura acima foi</a:t>
                </a:r>
                <a:r>
                  <a:rPr lang="pt-BR" baseline="0" dirty="0"/>
                  <a:t> utilizado um polinômio de ordem 10, onde </a:t>
                </a:r>
                <a:r>
                  <a:rPr lang="pt-BR" dirty="0"/>
                  <a:t>a linha em vermelho</a:t>
                </a:r>
                <a:r>
                  <a:rPr lang="pt-BR" baseline="0" dirty="0"/>
                  <a:t> </a:t>
                </a:r>
                <a:r>
                  <a:rPr lang="pt-BR" dirty="0"/>
                  <a:t>na figura (com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 = 0.0315) parece quase linear: todos os pesos para os atributos de</a:t>
                </a:r>
                <a:r>
                  <a:rPr lang="pt-BR" baseline="0" dirty="0"/>
                  <a:t> alto grau do</a:t>
                </a:r>
                <a:r>
                  <a:rPr lang="pt-BR" dirty="0"/>
                  <a:t> polinômio são iguais a zero. Em outras palavras, a</a:t>
                </a:r>
                <a:r>
                  <a:rPr lang="pt-BR" baseline="0" dirty="0"/>
                  <a:t> regressão LASSO </a:t>
                </a:r>
                <a:r>
                  <a:rPr lang="pt-BR" dirty="0"/>
                  <a:t>executa automaticamente a seleção de atributos e gera um modelo esparso (ou seja, com poucos pesos de atributos diferentes de zero).</a:t>
                </a:r>
              </a:p>
              <a:p>
                <a:endParaRPr lang="pt-BR" dirty="0"/>
              </a:p>
              <a:p>
                <a:r>
                  <a:rPr lang="pt-BR" b="1" dirty="0"/>
                  <a:t>Exemplo</a:t>
                </a:r>
                <a:r>
                  <a:rPr lang="pt-BR" b="0" dirty="0"/>
                  <a:t>: </a:t>
                </a:r>
                <a:r>
                  <a:rPr lang="pt-BR" b="0" dirty="0" smtClean="0"/>
                  <a:t>lasso_regression.ipynb</a:t>
                </a:r>
                <a:endParaRPr lang="pt-BR" b="1" dirty="0"/>
              </a:p>
            </p:txBody>
          </p:sp>
        </mc:Choice>
        <mc:Fallback xmlns="">
          <p:sp>
            <p:nvSpPr>
              <p:cNvPr id="3" name="Notes Placeholder 2"/>
              <p:cNvSpPr>
                <a:spLocks noGrp="1"/>
              </p:cNvSpPr>
              <p:nvPr>
                <p:ph type="body" idx="1"/>
              </p:nvPr>
            </p:nvSpPr>
            <p:spPr/>
            <p:txBody>
              <a:bodyPr/>
              <a:lstStyle/>
              <a:p>
                <a:r>
                  <a:rPr lang="pt-BR" dirty="0" smtClean="0"/>
                  <a:t>Por exemplo, na figura acima foi</a:t>
                </a:r>
                <a:r>
                  <a:rPr lang="pt-BR" baseline="0" dirty="0" smtClean="0"/>
                  <a:t> utilizado um polinômio de ordem 10, onde </a:t>
                </a:r>
                <a:r>
                  <a:rPr lang="pt-BR" dirty="0" smtClean="0"/>
                  <a:t>a linha em vermelho</a:t>
                </a:r>
                <a:r>
                  <a:rPr lang="pt-BR" baseline="0" dirty="0" smtClean="0"/>
                  <a:t> </a:t>
                </a:r>
                <a:r>
                  <a:rPr lang="pt-BR" dirty="0" smtClean="0"/>
                  <a:t>na figura (com </a:t>
                </a:r>
                <a:r>
                  <a:rPr lang="pt-BR" dirty="0" smtClean="0"/>
                  <a:t> </a:t>
                </a:r>
                <a:r>
                  <a:rPr lang="pt-BR" i="0" smtClean="0">
                    <a:latin typeface="Cambria Math" panose="02040503050406030204" pitchFamily="18" charset="0"/>
                    <a:ea typeface="Cambria Math" panose="02040503050406030204" pitchFamily="18" charset="0"/>
                  </a:rPr>
                  <a:t>𝜆</a:t>
                </a:r>
                <a:r>
                  <a:rPr lang="pt-BR" dirty="0" smtClean="0"/>
                  <a:t> = 0.0315) parece quase linear: todos os pesos para os atributos de</a:t>
                </a:r>
                <a:r>
                  <a:rPr lang="pt-BR" baseline="0" dirty="0" smtClean="0"/>
                  <a:t> alto grau do</a:t>
                </a:r>
                <a:r>
                  <a:rPr lang="pt-BR" dirty="0" smtClean="0"/>
                  <a:t> polinômio são iguais a zero. Em outras palavras, a</a:t>
                </a:r>
                <a:r>
                  <a:rPr lang="pt-BR" baseline="0" dirty="0" smtClean="0"/>
                  <a:t> regressão LASSO </a:t>
                </a:r>
                <a:r>
                  <a:rPr lang="pt-BR" dirty="0" smtClean="0"/>
                  <a:t>executa automaticamente a seleção de atributos e gera um modelo esparso (ou seja, com poucos pesos de atributos diferentes de zero).</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795329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definição</a:t>
            </a:r>
            <a:r>
              <a:rPr lang="pt-BR" baseline="0" dirty="0" smtClean="0"/>
              <a:t> sobre a função sign ou também conhecida como signum pode ser encontrada em: </a:t>
            </a:r>
            <a:r>
              <a:rPr lang="pt-BR" dirty="0" smtClean="0"/>
              <a:t>https://en.wikipedia.org/wiki/Sign_function#Properties</a:t>
            </a:r>
          </a:p>
          <a:p>
            <a:endParaRPr lang="pt-BR" dirty="0" smtClean="0"/>
          </a:p>
          <a:p>
            <a:r>
              <a:rPr lang="pt-BR" b="1" dirty="0" smtClean="0"/>
              <a:t>Referências</a:t>
            </a:r>
            <a:r>
              <a:rPr lang="pt-BR" dirty="0" smtClean="0"/>
              <a:t>:</a:t>
            </a:r>
          </a:p>
          <a:p>
            <a:r>
              <a:rPr lang="pt-BR" dirty="0" smtClean="0"/>
              <a:t>[1] https://dafriedman97.github.io/mlbook/content/c2/s2/regularized.html</a:t>
            </a:r>
          </a:p>
          <a:p>
            <a:r>
              <a:rPr lang="pt-BR" dirty="0" smtClean="0"/>
              <a:t>[2] https://dafriedman97.github.io/mlbook/content/c2/s1/regularized.html</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29917141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LASSO eliminará muitos</a:t>
            </a:r>
            <a:r>
              <a:rPr lang="pt-BR" baseline="0" dirty="0" smtClean="0"/>
              <a:t> atributos </a:t>
            </a:r>
            <a:r>
              <a:rPr lang="pt-BR" dirty="0" smtClean="0"/>
              <a:t>e reduzirá o sobreajuste em seu modelo linear. Ridge irá reduzir o impacto de </a:t>
            </a:r>
            <a:r>
              <a:rPr lang="pt-BR" baseline="0" dirty="0" smtClean="0"/>
              <a:t>atributos </a:t>
            </a:r>
            <a:r>
              <a:rPr lang="pt-BR" dirty="0" smtClean="0"/>
              <a:t>que não são importantes na previsão de seus valores y. Elastic-Net combina eliminação de </a:t>
            </a:r>
            <a:r>
              <a:rPr lang="pt-BR" baseline="0" dirty="0" smtClean="0"/>
              <a:t>atributos </a:t>
            </a:r>
            <a:r>
              <a:rPr lang="pt-BR" dirty="0" smtClean="0"/>
              <a:t>do LASSO</a:t>
            </a:r>
            <a:r>
              <a:rPr lang="pt-BR" baseline="0" dirty="0" smtClean="0"/>
              <a:t> </a:t>
            </a:r>
            <a:r>
              <a:rPr lang="pt-BR" dirty="0" smtClean="0"/>
              <a:t>e redução dos</a:t>
            </a:r>
            <a:r>
              <a:rPr lang="pt-BR" baseline="0" dirty="0" smtClean="0"/>
              <a:t> pesos </a:t>
            </a:r>
            <a:r>
              <a:rPr lang="pt-BR" dirty="0" smtClean="0"/>
              <a:t>de atributos do modelo Ridge para melhorar as previsões do seu modelo.</a:t>
            </a:r>
          </a:p>
          <a:p>
            <a:endParaRPr lang="pt-BR" dirty="0" smtClean="0"/>
          </a:p>
          <a:p>
            <a:r>
              <a:rPr lang="pt-BR" dirty="0" smtClean="0"/>
              <a:t>A principal diferença entre Lasso e Ridge é o termo de penalidade que eles usam. Ridge usa o termo de penalidade L2 que limita o tamanho do vetor de pesos. O LASSO usa a penalidade L1, que impõe esparsidade entre os pesos e, portanto, torna o modelo ajustado mais interpretável. Elastic-net é apresentado como um meio-termo entre essas duas técnicas e tem uma penalidade que é uma mistura das normas L1 e L2.</a:t>
            </a:r>
          </a:p>
          <a:p>
            <a:endParaRPr lang="pt-BR" dirty="0" smtClean="0"/>
          </a:p>
          <a:p>
            <a:endParaRPr lang="pt-BR" dirty="0" smtClean="0"/>
          </a:p>
          <a:p>
            <a:r>
              <a:rPr lang="pt-BR" b="1" dirty="0" smtClean="0"/>
              <a:t>Referências</a:t>
            </a:r>
          </a:p>
          <a:p>
            <a:r>
              <a:rPr lang="pt-BR" dirty="0" smtClean="0"/>
              <a:t>[1] https://medium.com/@vijay.swamy1/lasso-versus-ridge-versus-elastic-net-1d57cfc64b58#:~:text=Lasso%20will%20eliminate%20many%20features,to%20improve%20your%20model's%20predictions.</a:t>
            </a:r>
          </a:p>
          <a:p>
            <a:r>
              <a:rPr lang="pt-BR" dirty="0" smtClean="0"/>
              <a:t>[2] https://stats.stackexchange.com/questions/93181/ridge-lasso-and-elastic-net</a:t>
            </a:r>
          </a:p>
          <a:p>
            <a:r>
              <a:rPr lang="pt-BR" dirty="0" smtClean="0"/>
              <a:t>[3] https://stats.stackexchange.com/questions/866/when-should-i-use-lasso-vs-ridge</a:t>
            </a:r>
          </a:p>
          <a:p>
            <a:r>
              <a:rPr lang="pt-BR" dirty="0" smtClean="0"/>
              <a:t>[4] https://stats.stackexchange.com/questions/251708/when-to-use-ridge-regression-and-lasso-regression-what-can-be-achieved-while-us</a:t>
            </a:r>
          </a:p>
          <a:p>
            <a:r>
              <a:rPr lang="pt-BR" dirty="0" smtClean="0"/>
              <a:t>[5] https://stats.stackexchange.com/questions/442671/how-to-explain-the-differences-between-lasso-ridge-and-elastic-net-to-a-layman</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2245135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Aqui nós estudamos a Regressão polinomial, um modelo mais complexo que pode ajustar conjuntos de dados não lineares. Como esse modelo tem mais parâmetros que a regressão linear, ele</a:t>
            </a:r>
            <a:r>
              <a:rPr lang="pt-BR" baseline="0" dirty="0"/>
              <a:t> é consequentemente </a:t>
            </a:r>
            <a:r>
              <a:rPr lang="pt-BR" dirty="0"/>
              <a:t>mais propenso a sobreajustar os dados de treinamento</a:t>
            </a:r>
            <a:r>
              <a:rPr lang="pt-BR" dirty="0" smtClean="0"/>
              <a:t>.</a:t>
            </a:r>
          </a:p>
          <a:p>
            <a:endParaRPr lang="pt-BR" dirty="0"/>
          </a:p>
          <a:p>
            <a:r>
              <a:rPr lang="pt-BR" dirty="0"/>
              <a:t>O teorema da aproximação de Weierstrass afirma que </a:t>
            </a:r>
            <a:r>
              <a:rPr lang="pt-BR" dirty="0" smtClean="0"/>
              <a:t>qualquer função </a:t>
            </a:r>
            <a:r>
              <a:rPr lang="pt-BR" dirty="0"/>
              <a:t>contínua definida em um intervalo fechado [a, b] pode ser </a:t>
            </a:r>
            <a:r>
              <a:rPr lang="pt-BR" dirty="0" smtClean="0"/>
              <a:t>aproximada </a:t>
            </a:r>
            <a:r>
              <a:rPr lang="pt-BR" dirty="0"/>
              <a:t>tão </a:t>
            </a:r>
            <a:r>
              <a:rPr lang="pt-BR" dirty="0" smtClean="0"/>
              <a:t>bem quanto </a:t>
            </a:r>
            <a:r>
              <a:rPr lang="pt-BR" dirty="0"/>
              <a:t>desejado por uma função polinomial.</a:t>
            </a:r>
          </a:p>
          <a:p>
            <a:pPr marL="171450" indent="-171450">
              <a:buFont typeface="Arial" panose="020B0604020202020204" pitchFamily="34" charset="0"/>
              <a:buChar char="•"/>
            </a:pPr>
            <a:r>
              <a:rPr lang="pt-BR" dirty="0">
                <a:hlinkClick r:id="rId3"/>
              </a:rPr>
              <a:t>https://en.wikipedia.org/wiki/Stone%E2%80%93Weierstrass_theorem</a:t>
            </a:r>
            <a:endParaRPr lang="pt-BR" dirty="0"/>
          </a:p>
          <a:p>
            <a:pPr marL="171450" indent="-171450">
              <a:buFont typeface="Arial" panose="020B0604020202020204" pitchFamily="34" charset="0"/>
              <a:buChar char="•"/>
            </a:pPr>
            <a:r>
              <a:rPr lang="pt-BR" dirty="0">
                <a:hlinkClick r:id="rId4"/>
              </a:rPr>
              <a:t>http://www.math.tifr.res.in/~publ/ln/tifr16.pdf</a:t>
            </a:r>
            <a:endParaRPr lang="pt-BR" dirty="0"/>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IMPORTANTE</a:t>
            </a:r>
          </a:p>
          <a:p>
            <a:pPr marL="0" indent="0">
              <a:buFont typeface="Arial" panose="020B0604020202020204" pitchFamily="34" charset="0"/>
              <a:buNone/>
            </a:pPr>
            <a:r>
              <a:rPr lang="pt-BR" dirty="0" smtClean="0"/>
              <a:t>A tendência nos dados resumidos pela equação de regressão estimada , ou seja, pelo modelo estimado, não se mantém necessariamente fora do escopo do modelo. Portanto, não é aconselhável se utilizar modelos de regressão para realização de extrapolação fora</a:t>
            </a:r>
            <a:r>
              <a:rPr lang="pt-BR" baseline="0" dirty="0" smtClean="0"/>
              <a:t> do intervalo [a,b], ou seja, fora do intervalo das amostras de treinamento. Embora o ajuste de um modelo possa ser "bom", a extrapolação além do intervalo dos dados deve ser tratada com ceticismo. A razão é que em muitos casos a extrapolação (infelizmente e inevitavelmente) depende de suposições não testáveis sobre o comportamento dos dados além de seu suporte observado.</a:t>
            </a: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r>
              <a:rPr lang="pt-BR" dirty="0" smtClean="0"/>
              <a:t>Tal como acontece com a regressão linear, a solução clássica para a regressão polinomial é obtida através da equação normal, mas essa solução não é robusta quando os</a:t>
            </a:r>
            <a:r>
              <a:rPr lang="pt-BR" baseline="0" dirty="0" smtClean="0"/>
              <a:t> dados contêm </a:t>
            </a:r>
            <a:r>
              <a:rPr lang="pt-BR" dirty="0" smtClean="0"/>
              <a:t>outliers: um único ponto outlier pode </a:t>
            </a:r>
            <a:r>
              <a:rPr lang="pt-BR" b="1" i="1" dirty="0" smtClean="0"/>
              <a:t>perturbar</a:t>
            </a:r>
            <a:r>
              <a:rPr lang="pt-BR" dirty="0" smtClean="0"/>
              <a:t> a solução obtida</a:t>
            </a:r>
            <a:r>
              <a:rPr lang="pt-BR" baseline="0" dirty="0" smtClean="0"/>
              <a:t> pela</a:t>
            </a:r>
            <a:r>
              <a:rPr lang="pt-BR" dirty="0" smtClean="0"/>
              <a:t> equação normal por uma quantidade arbitrária.</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dirty="0" smtClean="0"/>
              <a:t>Portanto, uma desvantagem da regressão polinomial é</a:t>
            </a:r>
            <a:r>
              <a:rPr lang="pt-BR" baseline="0" dirty="0" smtClean="0"/>
              <a:t> que se o conjunto de dados de treinamento contiver outliers (i.e., valores discrepantes) a performance do modelo pode ser drasticamente afetada.</a:t>
            </a:r>
            <a:endParaRPr lang="pt-BR" dirty="0"/>
          </a:p>
          <a:p>
            <a:pPr marL="0" indent="0">
              <a:buFont typeface="Arial" panose="020B0604020202020204" pitchFamily="34" charset="0"/>
              <a:buNone/>
            </a:pPr>
            <a:endParaRPr lang="pt-BR" dirty="0" smtClean="0"/>
          </a:p>
          <a:p>
            <a:pPr marL="0" indent="0">
              <a:buFont typeface="Arial" panose="020B0604020202020204" pitchFamily="34" charset="0"/>
              <a:buNone/>
            </a:pPr>
            <a:r>
              <a:rPr lang="pt-BR" dirty="0" smtClean="0"/>
              <a:t>Exemplo: polynomial_regression_example_with_outliers.ipynb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495494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pt-BR" dirty="0"/>
                  <a:t>Na figura abaixo, temos as curvas de nível da</a:t>
                </a:r>
                <a:r>
                  <a:rPr lang="pt-BR" baseline="0" dirty="0"/>
                  <a:t> função de</a:t>
                </a:r>
                <a:r>
                  <a:rPr lang="pt-BR" dirty="0"/>
                  <a:t> erro de</a:t>
                </a:r>
                <a:r>
                  <a:rPr lang="pt-BR" baseline="0" dirty="0"/>
                  <a:t> um </a:t>
                </a:r>
                <a:r>
                  <a:rPr lang="pt-BR" dirty="0"/>
                  <a:t>problema de regressão linear, bem como as regiões do espaço </a:t>
                </a:r>
                <a:r>
                  <a:rPr lang="pt-BR" dirty="0" smtClean="0"/>
                  <a:t>de hipóteses</a:t>
                </a:r>
                <a:r>
                  <a:rPr lang="pt-BR" baseline="0" dirty="0" smtClean="0"/>
                  <a:t> </a:t>
                </a:r>
                <a:r>
                  <a:rPr lang="pt-BR" dirty="0" smtClean="0"/>
                  <a:t>em </a:t>
                </a:r>
                <a:r>
                  <a:rPr lang="pt-BR" dirty="0"/>
                  <a:t>que as restrições L2 (direita) e L1 (esquerda) são válidas, considerando o caso em que o vetor possui dois pesos sujeitos à regularização.</a:t>
                </a:r>
              </a:p>
              <a:p>
                <a:pPr marL="0" indent="0">
                  <a:buFont typeface="Arial" panose="020B0604020202020204" pitchFamily="34" charset="0"/>
                  <a:buNone/>
                </a:pPr>
                <a:r>
                  <a:rPr lang="pt-BR" dirty="0"/>
                  <a:t>A solução para ambos os métodos corresponde ao primeiro ponto em que as curvas de nível do erro interceptam a região de factibilidade das restrições. A existência de cantos nas curvas de nível 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b="0" i="1" smtClean="0">
                            <a:latin typeface="Cambria Math" panose="02040503050406030204" pitchFamily="18" charset="0"/>
                            <a:ea typeface="Cambria Math" panose="02040503050406030204" pitchFamily="18" charset="0"/>
                          </a:rPr>
                          <m:t>1</m:t>
                        </m:r>
                      </m:sub>
                    </m:sSub>
                  </m:oMath>
                </a14:m>
                <a:r>
                  <a:rPr lang="pt-BR" dirty="0"/>
                  <a:t> aumenta as chances de alguns pesos assumirem o valor zero. </a:t>
                </a:r>
              </a:p>
              <a:p>
                <a:pPr marL="0" indent="0">
                  <a:buFont typeface="Arial" panose="020B0604020202020204" pitchFamily="34" charset="0"/>
                  <a:buNone/>
                </a:pPr>
                <a:endParaRPr lang="pt-BR" dirty="0"/>
              </a:p>
              <a:p>
                <a:pPr marL="171450" indent="-171450">
                  <a:buFont typeface="Arial" panose="020B0604020202020204" pitchFamily="34" charset="0"/>
                  <a:buChar char="•"/>
                </a:pPr>
                <a:r>
                  <a:rPr lang="pt-BR" dirty="0"/>
                  <a:t>Na</a:t>
                </a:r>
                <a:r>
                  <a:rPr lang="pt-BR" baseline="0" dirty="0"/>
                  <a:t> figura da esquerda, a área dentro do quadrado azul representa o conjunto de pesos </a:t>
                </a:r>
                <a:r>
                  <a:rPr lang="pt-BR" b="1" baseline="0" dirty="0"/>
                  <a:t>a</a:t>
                </a:r>
                <a:r>
                  <a:rPr lang="pt-BR" b="0" baseline="0" dirty="0"/>
                  <a:t> no espaço de pesos em 2 dimensões que tem norma L1 menor do que </a:t>
                </a:r>
                <a:r>
                  <a:rPr lang="pt-BR" b="1" baseline="0" dirty="0"/>
                  <a:t>c</a:t>
                </a:r>
                <a:r>
                  <a:rPr lang="pt-BR" b="0" baseline="0" dirty="0"/>
                  <a:t>. A solução para o problema deve estar dentro do área do quadrado azul.</a:t>
                </a:r>
              </a:p>
              <a:p>
                <a:pPr marL="171450" indent="-171450">
                  <a:buFont typeface="Arial" panose="020B0604020202020204" pitchFamily="34" charset="0"/>
                  <a:buChar char="•"/>
                </a:pPr>
                <a:r>
                  <a:rPr lang="pt-BR" b="0" baseline="0" dirty="0"/>
                  <a:t>Os círculos representam os contornos da superfície de erro, com o erro mínimo ao centro.</a:t>
                </a:r>
              </a:p>
              <a:p>
                <a:pPr marL="171450" indent="-171450">
                  <a:buFont typeface="Arial" panose="020B0604020202020204" pitchFamily="34" charset="0"/>
                  <a:buChar char="•"/>
                </a:pPr>
                <a:r>
                  <a:rPr lang="pt-BR" b="0" baseline="0" dirty="0"/>
                  <a:t>Queremos encontrar um ponto, dentro do quadrado azul, que esteja o mais próximo do mínimo.</a:t>
                </a:r>
              </a:p>
              <a:p>
                <a:pPr marL="171450" indent="-171450">
                  <a:buFont typeface="Arial" panose="020B0604020202020204" pitchFamily="34" charset="0"/>
                  <a:buChar char="•"/>
                </a:pPr>
                <a:r>
                  <a:rPr lang="pt-BR" b="0" baseline="0" dirty="0"/>
                  <a:t>É facil ver que para uma posição arbitrária do mínimo e seus contornos, será comum que um canto do quadrado ser o ponto mais próximo do ponto de mínimo, só porque os cantos são pontiagudos.</a:t>
                </a:r>
              </a:p>
              <a:p>
                <a:pPr marL="171450" indent="-171450">
                  <a:buFont typeface="Arial" panose="020B0604020202020204" pitchFamily="34" charset="0"/>
                  <a:buChar char="•"/>
                </a:pPr>
                <a:r>
                  <a:rPr lang="pt-BR" b="0" baseline="0" dirty="0"/>
                  <a:t>E claro, os cantos são os pontos que exibem valor zero em alguma </a:t>
                </a:r>
                <a:r>
                  <a:rPr lang="pt-BR" b="0" baseline="0" dirty="0" smtClean="0"/>
                  <a:t>direção (dimensão).</a:t>
                </a:r>
                <a:endParaRPr lang="pt-BR" b="0" baseline="0" dirty="0"/>
              </a:p>
              <a:p>
                <a:pPr marL="171450" indent="-171450">
                  <a:buFont typeface="Arial" panose="020B0604020202020204" pitchFamily="34" charset="0"/>
                  <a:buChar char="•"/>
                </a:pPr>
                <a:endParaRPr lang="pt-BR" b="0" baseline="0" dirty="0"/>
              </a:p>
              <a:p>
                <a:pPr marL="171450" indent="-171450">
                  <a:buFont typeface="Arial" panose="020B0604020202020204" pitchFamily="34" charset="0"/>
                  <a:buChar char="•"/>
                </a:pPr>
                <a:r>
                  <a:rPr lang="pt-BR" b="0" baseline="0" dirty="0"/>
                  <a:t>Fizemos o mesmo para a figura da direita, onde se utiliza a regularização L2, a qual representa um círculo ao invés de um quadrado.</a:t>
                </a:r>
              </a:p>
              <a:p>
                <a:pPr marL="171450" indent="-171450">
                  <a:buFont typeface="Arial" panose="020B0604020202020204" pitchFamily="34" charset="0"/>
                  <a:buChar char="•"/>
                </a:pPr>
                <a:r>
                  <a:rPr lang="pt-BR" b="0" baseline="0" dirty="0"/>
                  <a:t>Nesse caso é possível ver que, em geral, não existe motivo para a interseção ocorrer em um dos eixos.</a:t>
                </a:r>
              </a:p>
              <a:p>
                <a:pPr marL="171450" indent="-171450">
                  <a:buFont typeface="Arial" panose="020B0604020202020204" pitchFamily="34" charset="0"/>
                  <a:buChar char="•"/>
                </a:pPr>
                <a:r>
                  <a:rPr lang="pt-BR" b="0" baseline="0" dirty="0"/>
                  <a:t>Portanto, a regularização L2 não tende a produzir pesos iguais a zero.</a:t>
                </a:r>
                <a:endParaRPr lang="pt-BR" dirty="0"/>
              </a:p>
              <a:p>
                <a:endParaRPr lang="pt-BR" dirty="0"/>
              </a:p>
              <a:p>
                <a:r>
                  <a:rPr lang="pt-BR" dirty="0"/>
                  <a:t>Para mais informações, por favor, leia a seção 18.6.2 do livro do Peter Norvig.</a:t>
                </a:r>
              </a:p>
            </p:txBody>
          </p:sp>
        </mc:Choice>
        <mc:Fallback xmlns="">
          <p:sp>
            <p:nvSpPr>
              <p:cNvPr id="3" name="Notes Placeholder 2"/>
              <p:cNvSpPr>
                <a:spLocks noGrp="1"/>
              </p:cNvSpPr>
              <p:nvPr>
                <p:ph type="body" idx="1"/>
              </p:nvPr>
            </p:nvSpPr>
            <p:spPr/>
            <p:txBody>
              <a:bodyPr/>
              <a:lstStyle/>
              <a:p>
                <a:pPr marL="0" indent="0">
                  <a:buFont typeface="Arial" panose="020B0604020202020204" pitchFamily="34" charset="0"/>
                  <a:buNone/>
                </a:pPr>
                <a:r>
                  <a:rPr lang="pt-BR" dirty="0" smtClean="0"/>
                  <a:t>Na figura abaixo, temos as curvas de nível da</a:t>
                </a:r>
                <a:r>
                  <a:rPr lang="pt-BR" baseline="0" dirty="0" smtClean="0"/>
                  <a:t> função de</a:t>
                </a:r>
                <a:r>
                  <a:rPr lang="pt-BR" dirty="0" smtClean="0"/>
                  <a:t> erro de</a:t>
                </a:r>
                <a:r>
                  <a:rPr lang="pt-BR" baseline="0" dirty="0" smtClean="0"/>
                  <a:t> um </a:t>
                </a:r>
                <a:r>
                  <a:rPr lang="pt-BR" dirty="0" smtClean="0"/>
                  <a:t>problema de regressão linear, bem como as regiões do espaço em que as restrições L2 (direita) e L1 (esquerda) são válidas, considerando o caso em que o vetor possui dois pesos sujeitos à regularização.</a:t>
                </a:r>
              </a:p>
              <a:p>
                <a:pPr marL="0" indent="0">
                  <a:buFont typeface="Arial" panose="020B0604020202020204" pitchFamily="34" charset="0"/>
                  <a:buNone/>
                </a:pPr>
                <a:r>
                  <a:rPr lang="pt-BR" dirty="0" smtClean="0"/>
                  <a:t>A solução para ambos os métodos corresponde ao primeiro ponto em que as curvas de nível do erro interceptam a região de factibilidade das restrições. A existência de cantos nas curvas de nível de </a:t>
                </a:r>
                <a:r>
                  <a:rPr lang="pt-BR" i="0">
                    <a:latin typeface="Cambria Math" panose="02040503050406030204" pitchFamily="18" charset="0"/>
                    <a:ea typeface="Cambria Math" panose="02040503050406030204" pitchFamily="18" charset="0"/>
                  </a:rPr>
                  <a:t>‖</a:t>
                </a:r>
                <a:r>
                  <a:rPr lang="pt-BR" b="1" i="0">
                    <a:latin typeface="Cambria Math" panose="02040503050406030204" pitchFamily="18" charset="0"/>
                  </a:rPr>
                  <a:t>𝒂‖</a:t>
                </a:r>
                <a:r>
                  <a:rPr lang="pt-BR" b="1" i="0" smtClean="0">
                    <a:latin typeface="Cambria Math" panose="02040503050406030204" pitchFamily="18" charset="0"/>
                    <a:ea typeface="Cambria Math" panose="02040503050406030204" pitchFamily="18" charset="0"/>
                  </a:rPr>
                  <a:t>_</a:t>
                </a:r>
                <a:r>
                  <a:rPr lang="pt-BR" b="0" i="0" smtClean="0">
                    <a:latin typeface="Cambria Math" panose="02040503050406030204" pitchFamily="18" charset="0"/>
                    <a:ea typeface="Cambria Math" panose="02040503050406030204" pitchFamily="18" charset="0"/>
                  </a:rPr>
                  <a:t>1</a:t>
                </a:r>
                <a:r>
                  <a:rPr lang="pt-BR" dirty="0" smtClean="0"/>
                  <a:t> aumenta as chances de alguns pesos assumirem o valor zero. </a:t>
                </a:r>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171450" indent="-171450">
                  <a:buFont typeface="Arial" panose="020B0604020202020204" pitchFamily="34" charset="0"/>
                  <a:buChar char="•"/>
                </a:pPr>
                <a:r>
                  <a:rPr lang="pt-BR" dirty="0" smtClean="0"/>
                  <a:t>Na</a:t>
                </a:r>
                <a:r>
                  <a:rPr lang="pt-BR" baseline="0" dirty="0" smtClean="0"/>
                  <a:t> figura da esquerda, a área dentro do quadrado azul representa o conjunto de pesos </a:t>
                </a:r>
                <a:r>
                  <a:rPr lang="pt-BR" b="1" baseline="0" dirty="0" smtClean="0"/>
                  <a:t>a</a:t>
                </a:r>
                <a:r>
                  <a:rPr lang="pt-BR" b="0" baseline="0" dirty="0" smtClean="0"/>
                  <a:t> no espaço de pesos em 2 dimensões que tem norma L1 menor do que </a:t>
                </a:r>
                <a:r>
                  <a:rPr lang="pt-BR" b="1" baseline="0" dirty="0" smtClean="0"/>
                  <a:t>c</a:t>
                </a:r>
                <a:r>
                  <a:rPr lang="pt-BR" b="0" baseline="0" dirty="0" smtClean="0"/>
                  <a:t>. A solução para o problema deve estar dentro do área do quadrado azul.</a:t>
                </a:r>
              </a:p>
              <a:p>
                <a:pPr marL="171450" indent="-171450">
                  <a:buFont typeface="Arial" panose="020B0604020202020204" pitchFamily="34" charset="0"/>
                  <a:buChar char="•"/>
                </a:pPr>
                <a:r>
                  <a:rPr lang="pt-BR" b="0" baseline="0" dirty="0" smtClean="0"/>
                  <a:t>Os círculos representam os contornos da superfície de erro, com o erro mínimo ao centro.</a:t>
                </a:r>
              </a:p>
              <a:p>
                <a:pPr marL="171450" indent="-171450">
                  <a:buFont typeface="Arial" panose="020B0604020202020204" pitchFamily="34" charset="0"/>
                  <a:buChar char="•"/>
                </a:pPr>
                <a:r>
                  <a:rPr lang="pt-BR" b="0" baseline="0" dirty="0" smtClean="0"/>
                  <a:t>Queremos encontrar um ponto, dentro do quadrado azul, que esteja o mais próximo do mínimo.</a:t>
                </a:r>
              </a:p>
              <a:p>
                <a:pPr marL="171450" indent="-171450">
                  <a:buFont typeface="Arial" panose="020B0604020202020204" pitchFamily="34" charset="0"/>
                  <a:buChar char="•"/>
                </a:pPr>
                <a:r>
                  <a:rPr lang="pt-BR" b="0" baseline="0" dirty="0" smtClean="0"/>
                  <a:t>É facil ver que para uma posição arbitrária do mínimo e seus contornos, será comum que um canto do quadrado ser o ponto mais próximo do ponto de mínimo, só porque os cantos são pontiagudos.</a:t>
                </a:r>
              </a:p>
              <a:p>
                <a:pPr marL="171450" indent="-171450">
                  <a:buFont typeface="Arial" panose="020B0604020202020204" pitchFamily="34" charset="0"/>
                  <a:buChar char="•"/>
                </a:pPr>
                <a:r>
                  <a:rPr lang="pt-BR" b="0" baseline="0" dirty="0" smtClean="0"/>
                  <a:t>E claro, os cantos são os pontos que exibem valor zero em alguma direção.</a:t>
                </a:r>
              </a:p>
              <a:p>
                <a:pPr marL="171450" indent="-171450">
                  <a:buFont typeface="Arial" panose="020B0604020202020204" pitchFamily="34" charset="0"/>
                  <a:buChar char="•"/>
                </a:pPr>
                <a:endParaRPr lang="pt-BR" b="0" baseline="0" dirty="0" smtClean="0"/>
              </a:p>
              <a:p>
                <a:pPr marL="171450" indent="-171450">
                  <a:buFont typeface="Arial" panose="020B0604020202020204" pitchFamily="34" charset="0"/>
                  <a:buChar char="•"/>
                </a:pPr>
                <a:r>
                  <a:rPr lang="pt-BR" b="0" baseline="0" dirty="0" smtClean="0"/>
                  <a:t>Fizemos o mesmo para a figura da direita, onde se utiliza a regularização L2, a qual representa um círculo ao invés de um quadrado.</a:t>
                </a:r>
              </a:p>
              <a:p>
                <a:pPr marL="171450" indent="-171450">
                  <a:buFont typeface="Arial" panose="020B0604020202020204" pitchFamily="34" charset="0"/>
                  <a:buChar char="•"/>
                </a:pPr>
                <a:r>
                  <a:rPr lang="pt-BR" b="0" baseline="0" dirty="0" smtClean="0"/>
                  <a:t>Nesse caso é possível ver que, em geral, não existe motivo para a interseção ocorrer em um dos eixos.</a:t>
                </a:r>
              </a:p>
              <a:p>
                <a:pPr marL="171450" indent="-171450">
                  <a:buFont typeface="Arial" panose="020B0604020202020204" pitchFamily="34" charset="0"/>
                  <a:buChar char="•"/>
                </a:pPr>
                <a:r>
                  <a:rPr lang="pt-BR" b="0" baseline="0" dirty="0" smtClean="0"/>
                  <a:t>Portanto, a regularização L2 não tende a produzir pesos iguais a zero.</a:t>
                </a:r>
              </a:p>
              <a:p>
                <a:pPr marL="171450" indent="-171450">
                  <a:buFont typeface="Arial" panose="020B0604020202020204" pitchFamily="34" charset="0"/>
                  <a:buChar char="•"/>
                </a:pPr>
                <a:endParaRPr lang="pt-BR" b="0" baseline="0" dirty="0" smtClean="0"/>
              </a:p>
              <a:p>
                <a:pPr marL="171450" indent="-171450">
                  <a:buFont typeface="Arial" panose="020B0604020202020204" pitchFamily="34" charset="0"/>
                  <a:buChar char="•"/>
                </a:pPr>
                <a:endParaRPr lang="pt-BR" b="1" dirty="0" smtClean="0"/>
              </a:p>
              <a:p>
                <a:endParaRPr lang="pt-BR" dirty="0" smtClean="0"/>
              </a:p>
              <a:p>
                <a:endParaRPr lang="pt-BR" dirty="0" smtClean="0"/>
              </a:p>
              <a:p>
                <a:r>
                  <a:rPr lang="pt-BR" dirty="0" smtClean="0"/>
                  <a:t>Para mais informações, por favor, leia a seção 18.6.2 do livro do Peter Norvig.</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44</a:t>
            </a:fld>
            <a:endParaRPr lang="nl-BE"/>
          </a:p>
        </p:txBody>
      </p:sp>
    </p:spTree>
    <p:extLst>
      <p:ext uri="{BB962C8B-B14F-4D97-AF65-F5344CB8AC3E}">
        <p14:creationId xmlns:p14="http://schemas.microsoft.com/office/powerpoint/2010/main" val="42012430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Uma solução intermediária entre ridge regression e LASSO é a elastic net,</a:t>
                </a:r>
                <a:r>
                  <a:rPr lang="pt-BR" baseline="0" dirty="0"/>
                  <a:t> </a:t>
                </a:r>
                <a:r>
                  <a:rPr lang="pt-BR" dirty="0"/>
                  <a:t>a qual faz uso de uma combinação entre as penalizações baseadas nas normas L1 e L2 do vetor de pesos.</a:t>
                </a:r>
              </a:p>
              <a:p>
                <a:endParaRPr lang="pt-BR" dirty="0"/>
              </a:p>
              <a:p>
                <a:r>
                  <a:rPr lang="pt-BR" dirty="0"/>
                  <a:t>Quando </a:t>
                </a:r>
                <a14:m>
                  <m:oMath xmlns:m="http://schemas.openxmlformats.org/officeDocument/2006/math">
                    <m:r>
                      <a:rPr lang="pt-BR" b="0" i="1" smtClean="0">
                        <a:latin typeface="Cambria Math" panose="02040503050406030204" pitchFamily="18" charset="0"/>
                        <a:ea typeface="Cambria Math" panose="02040503050406030204" pitchFamily="18" charset="0"/>
                      </a:rPr>
                      <m:t>𝜅</m:t>
                    </m:r>
                  </m:oMath>
                </a14:m>
                <a:r>
                  <a:rPr lang="pt-BR" dirty="0"/>
                  <a:t> = 0, a Elastic-net é equivalente à Ridge regression, e quando </a:t>
                </a:r>
                <a14:m>
                  <m:oMath xmlns:m="http://schemas.openxmlformats.org/officeDocument/2006/math">
                    <m:r>
                      <a:rPr lang="pt-BR" b="0" i="1" smtClean="0">
                        <a:latin typeface="Cambria Math" panose="02040503050406030204" pitchFamily="18" charset="0"/>
                        <a:ea typeface="Cambria Math" panose="02040503050406030204" pitchFamily="18" charset="0"/>
                      </a:rPr>
                      <m:t>𝜅</m:t>
                    </m:r>
                  </m:oMath>
                </a14:m>
                <a:r>
                  <a:rPr lang="pt-BR" dirty="0"/>
                  <a:t> = 1, ela</a:t>
                </a:r>
                <a:r>
                  <a:rPr lang="pt-BR" baseline="0" dirty="0"/>
                  <a:t> </a:t>
                </a:r>
                <a:r>
                  <a:rPr lang="pt-BR" dirty="0"/>
                  <a:t>é equivalente à Regressão Lasso.</a:t>
                </a:r>
              </a:p>
              <a:p>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a:t>
                </a:r>
                <a:r>
                  <a:rPr lang="pt-BR" dirty="0" smtClean="0">
                    <a:hlinkClick r:id="rId3"/>
                  </a:rPr>
                  <a:t>elastic_net_regression.ipynb</a:t>
                </a:r>
                <a:endParaRPr lang="pt-BR" dirty="0"/>
              </a:p>
            </p:txBody>
          </p:sp>
        </mc:Choice>
        <mc:Fallback xmlns="">
          <p:sp>
            <p:nvSpPr>
              <p:cNvPr id="3" name="Notes Placeholder 2"/>
              <p:cNvSpPr>
                <a:spLocks noGrp="1"/>
              </p:cNvSpPr>
              <p:nvPr>
                <p:ph type="body" idx="1"/>
              </p:nvPr>
            </p:nvSpPr>
            <p:spPr/>
            <p:txBody>
              <a:bodyPr/>
              <a:lstStyle/>
              <a:p>
                <a:r>
                  <a:rPr lang="pt-BR" dirty="0" smtClean="0"/>
                  <a:t>Uma solução intermediária entre ridge regression e LASSO é a elastic net,</a:t>
                </a:r>
                <a:r>
                  <a:rPr lang="pt-BR" baseline="0" dirty="0" smtClean="0"/>
                  <a:t> </a:t>
                </a:r>
                <a:r>
                  <a:rPr lang="pt-BR" dirty="0" smtClean="0"/>
                  <a:t>a qual faz uso de uma combinação entre as penalizações baseadas nas normas L1 e L2 do vetor de pesos.</a:t>
                </a:r>
              </a:p>
              <a:p>
                <a:endParaRPr lang="pt-BR" dirty="0" smtClean="0"/>
              </a:p>
              <a:p>
                <a:r>
                  <a:rPr lang="pt-BR" dirty="0" smtClean="0"/>
                  <a:t>Quando </a:t>
                </a:r>
                <a:r>
                  <a:rPr lang="pt-BR" b="0" i="0" smtClean="0">
                    <a:latin typeface="Cambria Math" panose="02040503050406030204" pitchFamily="18" charset="0"/>
                    <a:ea typeface="Cambria Math" panose="02040503050406030204" pitchFamily="18" charset="0"/>
                  </a:rPr>
                  <a:t>𝜅</a:t>
                </a:r>
                <a:r>
                  <a:rPr lang="pt-BR" dirty="0" smtClean="0"/>
                  <a:t> = 0, a Elastic-net é equivalente à Ridge regression, e quando </a:t>
                </a:r>
                <a:r>
                  <a:rPr lang="pt-BR" b="0" i="0" smtClean="0">
                    <a:latin typeface="Cambria Math" panose="02040503050406030204" pitchFamily="18" charset="0"/>
                    <a:ea typeface="Cambria Math" panose="02040503050406030204" pitchFamily="18" charset="0"/>
                  </a:rPr>
                  <a:t>𝜅</a:t>
                </a:r>
                <a:r>
                  <a:rPr lang="pt-BR" dirty="0" smtClean="0"/>
                  <a:t> = 1, ela</a:t>
                </a:r>
                <a:r>
                  <a:rPr lang="pt-BR" baseline="0" dirty="0" smtClean="0"/>
                  <a:t> </a:t>
                </a:r>
                <a:r>
                  <a:rPr lang="pt-BR" dirty="0" smtClean="0"/>
                  <a:t>é equivalente à Regressão Lasso.</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5268476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Então, quando você deve usar a regressão linear, Ridge, LASSO ou Elastic-Net? </a:t>
            </a:r>
          </a:p>
          <a:p>
            <a:endParaRPr lang="pt-BR" dirty="0" smtClean="0"/>
          </a:p>
          <a:p>
            <a:r>
              <a:rPr lang="pt-BR" dirty="0" smtClean="0"/>
              <a:t>Quase sempre é preferível ter pelo menos um pouco de regularização, então geralmente você deve evitar a regressão linear simples. Ridge é um bom começo, mas se você suspeitar que apenas alguns atributos são realmente úteis, você deve preferir LASSO ou Elastic-Net, pois eles tendem a reduzir os pesos dos atributos inúteis a zero. Em geral, o Elastic-Net é preferível ao LASSO, pois o LASSO pode se comportar de maneira errática quando o número de atributos é maior do que o número de exemplos de treinamento ou quando vários atributos</a:t>
            </a:r>
            <a:r>
              <a:rPr lang="pt-BR" baseline="0" dirty="0" smtClean="0"/>
              <a:t> </a:t>
            </a:r>
            <a:r>
              <a:rPr lang="pt-BR" dirty="0" smtClean="0"/>
              <a:t>são fortemente correlacionados</a:t>
            </a:r>
          </a:p>
          <a:p>
            <a:endParaRPr lang="pt-BR"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30540693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Intuitivamente</a:t>
            </a:r>
            <a:r>
              <a:rPr lang="en-US" dirty="0"/>
              <a:t>, o </a:t>
            </a:r>
            <a:r>
              <a:rPr lang="en-US" dirty="0" err="1"/>
              <a:t>algoritmo</a:t>
            </a:r>
            <a:r>
              <a:rPr lang="en-US" dirty="0"/>
              <a:t> do </a:t>
            </a:r>
            <a:r>
              <a:rPr lang="en-US" dirty="0" err="1"/>
              <a:t>gradiente</a:t>
            </a:r>
            <a:r>
              <a:rPr lang="en-US" dirty="0"/>
              <a:t> </a:t>
            </a:r>
            <a:r>
              <a:rPr lang="en-US" dirty="0" err="1"/>
              <a:t>descendente</a:t>
            </a:r>
            <a:r>
              <a:rPr lang="en-US" dirty="0"/>
              <a:t> </a:t>
            </a:r>
            <a:r>
              <a:rPr lang="en-US" dirty="0" err="1"/>
              <a:t>tenderá</a:t>
            </a:r>
            <a:r>
              <a:rPr lang="en-US" dirty="0"/>
              <a:t> a </a:t>
            </a:r>
            <a:r>
              <a:rPr lang="en-US" dirty="0" err="1"/>
              <a:t>aprender</a:t>
            </a:r>
            <a:r>
              <a:rPr lang="en-US" dirty="0"/>
              <a:t> </a:t>
            </a:r>
            <a:r>
              <a:rPr lang="en-US" dirty="0" err="1"/>
              <a:t>modelos</a:t>
            </a:r>
            <a:r>
              <a:rPr lang="en-US" dirty="0"/>
              <a:t> </a:t>
            </a:r>
            <a:r>
              <a:rPr lang="en-US" dirty="0" err="1"/>
              <a:t>cada</a:t>
            </a:r>
            <a:r>
              <a:rPr lang="en-US" dirty="0"/>
              <a:t> </a:t>
            </a:r>
            <a:r>
              <a:rPr lang="en-US" dirty="0" err="1"/>
              <a:t>vez</a:t>
            </a:r>
            <a:r>
              <a:rPr lang="en-US" dirty="0"/>
              <a:t> </a:t>
            </a:r>
            <a:r>
              <a:rPr lang="en-US" dirty="0" err="1"/>
              <a:t>mais</a:t>
            </a:r>
            <a:r>
              <a:rPr lang="en-US" dirty="0"/>
              <a:t> </a:t>
            </a:r>
            <a:r>
              <a:rPr lang="en-US" dirty="0" err="1"/>
              <a:t>complexos</a:t>
            </a:r>
            <a:r>
              <a:rPr lang="en-US" dirty="0"/>
              <a:t> à </a:t>
            </a:r>
            <a:r>
              <a:rPr lang="en-US" dirty="0" err="1"/>
              <a:t>medida</a:t>
            </a:r>
            <a:r>
              <a:rPr lang="en-US" dirty="0"/>
              <a:t> que o </a:t>
            </a:r>
            <a:r>
              <a:rPr lang="en-US" dirty="0" err="1"/>
              <a:t>número</a:t>
            </a:r>
            <a:r>
              <a:rPr lang="en-US" dirty="0"/>
              <a:t> de </a:t>
            </a:r>
            <a:r>
              <a:rPr lang="en-US" dirty="0" err="1" smtClean="0"/>
              <a:t>iterações</a:t>
            </a:r>
            <a:r>
              <a:rPr lang="en-US" dirty="0" smtClean="0"/>
              <a:t> (</a:t>
            </a:r>
            <a:r>
              <a:rPr lang="en-US" dirty="0" err="1" smtClean="0"/>
              <a:t>ou</a:t>
            </a:r>
            <a:r>
              <a:rPr lang="en-US" dirty="0" smtClean="0"/>
              <a:t> </a:t>
            </a:r>
            <a:r>
              <a:rPr lang="en-US" dirty="0" err="1" smtClean="0"/>
              <a:t>épocas</a:t>
            </a:r>
            <a:r>
              <a:rPr lang="en-US" dirty="0" smtClean="0"/>
              <a:t>) </a:t>
            </a:r>
            <a:r>
              <a:rPr lang="en-US" dirty="0" err="1"/>
              <a:t>aumenta</a:t>
            </a:r>
            <a:r>
              <a:rPr lang="en-US" dirty="0"/>
              <a:t>. </a:t>
            </a:r>
            <a:r>
              <a:rPr lang="en-US" dirty="0" err="1"/>
              <a:t>Ao</a:t>
            </a:r>
            <a:r>
              <a:rPr lang="en-US" dirty="0"/>
              <a:t> </a:t>
            </a:r>
            <a:r>
              <a:rPr lang="en-US" dirty="0" err="1"/>
              <a:t>regularizar</a:t>
            </a:r>
            <a:r>
              <a:rPr lang="en-US" dirty="0"/>
              <a:t> no tempo, a </a:t>
            </a:r>
            <a:r>
              <a:rPr lang="en-US" dirty="0" err="1"/>
              <a:t>complexidade</a:t>
            </a:r>
            <a:r>
              <a:rPr lang="en-US" dirty="0"/>
              <a:t> do </a:t>
            </a:r>
            <a:r>
              <a:rPr lang="en-US" dirty="0" err="1"/>
              <a:t>modelo</a:t>
            </a:r>
            <a:r>
              <a:rPr lang="en-US" dirty="0"/>
              <a:t> </a:t>
            </a:r>
            <a:r>
              <a:rPr lang="en-US" dirty="0" err="1"/>
              <a:t>pode</a:t>
            </a:r>
            <a:r>
              <a:rPr lang="en-US" dirty="0"/>
              <a:t> ser </a:t>
            </a:r>
            <a:r>
              <a:rPr lang="en-US" dirty="0" err="1"/>
              <a:t>controlada</a:t>
            </a:r>
            <a:r>
              <a:rPr lang="en-US" dirty="0"/>
              <a:t>, </a:t>
            </a:r>
            <a:r>
              <a:rPr lang="en-US" dirty="0" err="1"/>
              <a:t>melhorando</a:t>
            </a:r>
            <a:r>
              <a:rPr lang="en-US" dirty="0"/>
              <a:t> </a:t>
            </a:r>
            <a:r>
              <a:rPr lang="en-US" dirty="0" err="1"/>
              <a:t>sua</a:t>
            </a:r>
            <a:r>
              <a:rPr lang="en-US" dirty="0"/>
              <a:t> </a:t>
            </a:r>
            <a:r>
              <a:rPr lang="en-US" dirty="0" err="1"/>
              <a:t>generalização</a:t>
            </a:r>
            <a:r>
              <a:rPr lang="en-US" dirty="0"/>
              <a:t>.</a:t>
            </a:r>
          </a:p>
          <a:p>
            <a:endParaRPr lang="en-US" dirty="0">
              <a:cs typeface="Calibri"/>
            </a:endParaRPr>
          </a:p>
          <a:p>
            <a:r>
              <a:rPr lang="en-US" dirty="0"/>
              <a:t>Na </a:t>
            </a:r>
            <a:r>
              <a:rPr lang="en-US" dirty="0" err="1"/>
              <a:t>prática</a:t>
            </a:r>
            <a:r>
              <a:rPr lang="en-US" dirty="0"/>
              <a:t>, o early stopping é implementado através do treinamento em um conjunto de treinamento e medindo a precisão em um conjunto de validação estatisticamente independente. O modelo é treinado até que o desempenho no conjunto de validação não melhore mais. O modelo é então testado em um conjunto de testes.</a:t>
            </a:r>
          </a:p>
        </p:txBody>
      </p:sp>
      <p:sp>
        <p:nvSpPr>
          <p:cNvPr id="4" name="Slide Number Placeholder 3"/>
          <p:cNvSpPr>
            <a:spLocks noGrp="1"/>
          </p:cNvSpPr>
          <p:nvPr>
            <p:ph type="sldNum" sz="quarter" idx="5"/>
          </p:nvPr>
        </p:nvSpPr>
        <p:spPr/>
        <p:txBody>
          <a:bodyPr/>
          <a:lstStyle/>
          <a:p>
            <a:fld id="{DA8B99DF-01BC-492A-8CEF-4FD88D18DD9D}" type="slidenum">
              <a:rPr lang="nl-BE" smtClean="0"/>
              <a:t>47</a:t>
            </a:fld>
            <a:endParaRPr lang="nl-BE"/>
          </a:p>
        </p:txBody>
      </p:sp>
    </p:spTree>
    <p:extLst>
      <p:ext uri="{BB962C8B-B14F-4D97-AF65-F5344CB8AC3E}">
        <p14:creationId xmlns:p14="http://schemas.microsoft.com/office/powerpoint/2010/main" val="10976387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 </a:t>
            </a:r>
            <a:r>
              <a:rPr lang="en-US" dirty="0" err="1"/>
              <a:t>prática</a:t>
            </a:r>
            <a:r>
              <a:rPr lang="en-US" dirty="0"/>
              <a:t>, o early stopping é </a:t>
            </a:r>
            <a:r>
              <a:rPr lang="en-US" dirty="0" err="1"/>
              <a:t>implementado</a:t>
            </a:r>
            <a:r>
              <a:rPr lang="en-US" dirty="0"/>
              <a:t> </a:t>
            </a:r>
            <a:r>
              <a:rPr lang="en-US" dirty="0" err="1"/>
              <a:t>através</a:t>
            </a:r>
            <a:r>
              <a:rPr lang="en-US" dirty="0"/>
              <a:t> do </a:t>
            </a:r>
            <a:r>
              <a:rPr lang="en-US" dirty="0" err="1"/>
              <a:t>treinamento</a:t>
            </a:r>
            <a:r>
              <a:rPr lang="en-US" dirty="0"/>
              <a:t> </a:t>
            </a:r>
            <a:r>
              <a:rPr lang="en-US" dirty="0" err="1"/>
              <a:t>em</a:t>
            </a:r>
            <a:r>
              <a:rPr lang="en-US" dirty="0"/>
              <a:t> um conjunto de </a:t>
            </a:r>
            <a:r>
              <a:rPr lang="en-US" dirty="0" err="1"/>
              <a:t>treinamento</a:t>
            </a:r>
            <a:r>
              <a:rPr lang="en-US" dirty="0"/>
              <a:t> e </a:t>
            </a:r>
            <a:r>
              <a:rPr lang="en-US" dirty="0" err="1"/>
              <a:t>medindo</a:t>
            </a:r>
            <a:r>
              <a:rPr lang="en-US" dirty="0"/>
              <a:t> a </a:t>
            </a:r>
            <a:r>
              <a:rPr lang="en-US" dirty="0" err="1"/>
              <a:t>precisão</a:t>
            </a:r>
            <a:r>
              <a:rPr lang="en-US" dirty="0"/>
              <a:t> </a:t>
            </a:r>
            <a:r>
              <a:rPr lang="en-US" dirty="0" err="1"/>
              <a:t>em</a:t>
            </a:r>
            <a:r>
              <a:rPr lang="en-US" dirty="0"/>
              <a:t> um conjunto de </a:t>
            </a:r>
            <a:r>
              <a:rPr lang="en-US" dirty="0" err="1"/>
              <a:t>validação</a:t>
            </a:r>
            <a:r>
              <a:rPr lang="en-US" dirty="0"/>
              <a:t> </a:t>
            </a:r>
            <a:r>
              <a:rPr lang="en-US" dirty="0" err="1"/>
              <a:t>estatisticamente</a:t>
            </a:r>
            <a:r>
              <a:rPr lang="en-US" dirty="0"/>
              <a:t> </a:t>
            </a:r>
            <a:r>
              <a:rPr lang="en-US" dirty="0" err="1"/>
              <a:t>independente</a:t>
            </a:r>
            <a:r>
              <a:rPr lang="en-US" dirty="0"/>
              <a:t>. O </a:t>
            </a:r>
            <a:r>
              <a:rPr lang="en-US" dirty="0" err="1"/>
              <a:t>modelo</a:t>
            </a:r>
            <a:r>
              <a:rPr lang="en-US" dirty="0"/>
              <a:t> é </a:t>
            </a:r>
            <a:r>
              <a:rPr lang="en-US" dirty="0" err="1"/>
              <a:t>treinado</a:t>
            </a:r>
            <a:r>
              <a:rPr lang="en-US" dirty="0"/>
              <a:t> </a:t>
            </a:r>
            <a:r>
              <a:rPr lang="en-US" dirty="0" err="1"/>
              <a:t>até</a:t>
            </a:r>
            <a:r>
              <a:rPr lang="en-US" dirty="0"/>
              <a:t> que </a:t>
            </a:r>
            <a:r>
              <a:rPr lang="en-US" dirty="0" err="1"/>
              <a:t>o</a:t>
            </a:r>
            <a:r>
              <a:rPr lang="en-US" dirty="0"/>
              <a:t> </a:t>
            </a:r>
            <a:r>
              <a:rPr lang="en-US" dirty="0" err="1"/>
              <a:t>desempenho</a:t>
            </a:r>
            <a:r>
              <a:rPr lang="en-US" dirty="0"/>
              <a:t> no conjunto de </a:t>
            </a:r>
            <a:r>
              <a:rPr lang="en-US" dirty="0" err="1"/>
              <a:t>validação</a:t>
            </a:r>
            <a:r>
              <a:rPr lang="en-US" dirty="0"/>
              <a:t> </a:t>
            </a:r>
            <a:r>
              <a:rPr lang="en-US" dirty="0" err="1"/>
              <a:t>não</a:t>
            </a:r>
            <a:r>
              <a:rPr lang="en-US" dirty="0"/>
              <a:t> </a:t>
            </a:r>
            <a:r>
              <a:rPr lang="en-US" dirty="0" err="1"/>
              <a:t>melhore</a:t>
            </a:r>
            <a:r>
              <a:rPr lang="en-US" dirty="0"/>
              <a:t> </a:t>
            </a:r>
            <a:r>
              <a:rPr lang="en-US" dirty="0" err="1"/>
              <a:t>mais</a:t>
            </a:r>
            <a:r>
              <a:rPr lang="en-US" dirty="0"/>
              <a:t>. O </a:t>
            </a:r>
            <a:r>
              <a:rPr lang="en-US" dirty="0" err="1"/>
              <a:t>modelo</a:t>
            </a:r>
            <a:r>
              <a:rPr lang="en-US" dirty="0"/>
              <a:t> é </a:t>
            </a:r>
            <a:r>
              <a:rPr lang="en-US" dirty="0" err="1"/>
              <a:t>então</a:t>
            </a:r>
            <a:r>
              <a:rPr lang="en-US" dirty="0"/>
              <a:t> </a:t>
            </a:r>
            <a:r>
              <a:rPr lang="en-US" dirty="0" err="1"/>
              <a:t>testado</a:t>
            </a:r>
            <a:r>
              <a:rPr lang="en-US" dirty="0"/>
              <a:t> </a:t>
            </a:r>
            <a:r>
              <a:rPr lang="en-US" dirty="0" err="1"/>
              <a:t>em</a:t>
            </a:r>
            <a:r>
              <a:rPr lang="en-US" dirty="0"/>
              <a:t> um conjunto de testes.</a:t>
            </a:r>
          </a:p>
        </p:txBody>
      </p:sp>
      <p:sp>
        <p:nvSpPr>
          <p:cNvPr id="4" name="Slide Number Placeholder 3"/>
          <p:cNvSpPr>
            <a:spLocks noGrp="1"/>
          </p:cNvSpPr>
          <p:nvPr>
            <p:ph type="sldNum" sz="quarter" idx="5"/>
          </p:nvPr>
        </p:nvSpPr>
        <p:spPr/>
        <p:txBody>
          <a:bodyPr/>
          <a:lstStyle/>
          <a:p>
            <a:fld id="{DA8B99DF-01BC-492A-8CEF-4FD88D18DD9D}" type="slidenum">
              <a:rPr lang="nl-BE" smtClean="0"/>
              <a:t>48</a:t>
            </a:fld>
            <a:endParaRPr lang="nl-BE"/>
          </a:p>
        </p:txBody>
      </p:sp>
    </p:spTree>
    <p:extLst>
      <p:ext uri="{BB962C8B-B14F-4D97-AF65-F5344CB8AC3E}">
        <p14:creationId xmlns:p14="http://schemas.microsoft.com/office/powerpoint/2010/main" val="188776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solidFill>
                  <a:srgbClr val="00B0F0"/>
                </a:solidFill>
              </a:rPr>
              <a:t>Exemplo</a:t>
            </a:r>
            <a:r>
              <a:rPr lang="pt-BR" dirty="0" smtClean="0">
                <a:solidFill>
                  <a:srgbClr val="00B0F0"/>
                </a:solidFill>
              </a:rPr>
              <a:t>: early_stoppingv3.ipynb</a:t>
            </a:r>
            <a:endParaRPr lang="pt-BR" dirty="0" smtClean="0"/>
          </a:p>
          <a:p>
            <a:endParaRPr lang="pt-BR" dirty="0" smtClean="0"/>
          </a:p>
          <a:p>
            <a:r>
              <a:rPr lang="pt-BR" dirty="0" smtClean="0"/>
              <a:t>A </a:t>
            </a:r>
            <a:r>
              <a:rPr lang="pt-BR" dirty="0"/>
              <a:t>figura mostra um modelo complexo (um modelo de regressão polinomial de alto grau) sendo treinado usando</a:t>
            </a:r>
            <a:r>
              <a:rPr lang="pt-BR" baseline="0" dirty="0"/>
              <a:t> o gradiente descendente estocástico</a:t>
            </a:r>
            <a:r>
              <a:rPr lang="pt-BR" dirty="0"/>
              <a:t>. À medida que as épocas passam, o algoritmo aprende e seu erro quadrático médio no conjunto de treinamento diminui, juntamente com</a:t>
            </a:r>
            <a:r>
              <a:rPr lang="pt-BR" baseline="0" dirty="0"/>
              <a:t> o </a:t>
            </a:r>
            <a:r>
              <a:rPr lang="pt-BR" dirty="0"/>
              <a:t>erro de predição no conjunto de validação. No entanto, após algumas</a:t>
            </a:r>
            <a:r>
              <a:rPr lang="pt-BR" baseline="0" dirty="0"/>
              <a:t> épocas</a:t>
            </a:r>
            <a:r>
              <a:rPr lang="pt-BR" dirty="0"/>
              <a:t>, o erro de validação para de diminuir e começa a voltar a crescer. Isso indica que o modelo começou a sobreajustar os dados de treinamento. Com a parada antecipada, você apenas para de treinar assim que o erro de validação atinge o mínimo.</a:t>
            </a:r>
          </a:p>
          <a:p>
            <a:endParaRPr lang="pt-BR" dirty="0"/>
          </a:p>
          <a:p>
            <a:r>
              <a:rPr lang="pt-BR" b="1" dirty="0"/>
              <a:t>Dica</a:t>
            </a:r>
            <a:r>
              <a:rPr lang="pt-BR" dirty="0"/>
              <a:t>: Com</a:t>
            </a:r>
            <a:r>
              <a:rPr lang="pt-BR" baseline="0" dirty="0"/>
              <a:t> o gradiente descendente estocástico e o mini-batch</a:t>
            </a:r>
            <a:r>
              <a:rPr lang="pt-BR" dirty="0"/>
              <a:t>, as curvas de erro não são tão suaves e pode ser difícil saber se você atingiu o mínimo ou não. Uma solução é parar apenas depois que o erro de validação estiver acima do mínimo por algum tempo (quando você estiver confiante de que o modelo não ficará melhor) e reverta os pesos do modelo para o ponto em que o erro de validação atingiu o mínimo.</a:t>
            </a:r>
          </a:p>
          <a:p>
            <a:endParaRPr lang="pt-BR" dirty="0"/>
          </a:p>
          <a:p>
            <a:r>
              <a:rPr lang="pt-BR" b="1" dirty="0"/>
              <a:t>Exemplo</a:t>
            </a:r>
            <a:r>
              <a:rPr lang="pt-BR" dirty="0"/>
              <a:t>: </a:t>
            </a:r>
            <a:r>
              <a:rPr lang="pt-BR" dirty="0">
                <a:hlinkClick r:id="rId3"/>
              </a:rPr>
              <a:t>early_stoppingv2.ipynb</a:t>
            </a:r>
            <a:endParaRPr lang="pt-BR" dirty="0"/>
          </a:p>
          <a:p>
            <a:r>
              <a:rPr lang="pt-BR" b="1" dirty="0"/>
              <a:t>Link</a:t>
            </a:r>
            <a:r>
              <a:rPr lang="pt-BR" dirty="0"/>
              <a:t>:</a:t>
            </a:r>
            <a:r>
              <a:rPr lang="pt-BR" baseline="0" dirty="0"/>
              <a:t> </a:t>
            </a:r>
            <a:r>
              <a:rPr lang="pt-BR" dirty="0">
                <a:hlinkClick r:id="rId3"/>
              </a:rPr>
              <a:t>https://colab.research.google.com/github/zz4fap/tp555-machine-learning/blob/master/exemplos/polynomial/regularization/early_stoppingv2.ipynb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1250587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54</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55</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56</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59</a:t>
            </a:fld>
            <a:endParaRPr lang="nl-BE"/>
          </a:p>
        </p:txBody>
      </p:sp>
    </p:spTree>
    <p:extLst>
      <p:ext uri="{BB962C8B-B14F-4D97-AF65-F5344CB8AC3E}">
        <p14:creationId xmlns:p14="http://schemas.microsoft.com/office/powerpoint/2010/main" val="1535109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polynomial_regression.ipynb</a:t>
            </a:r>
          </a:p>
          <a:p>
            <a:endParaRPr lang="pt-BR" dirty="0"/>
          </a:p>
          <a:p>
            <a:r>
              <a:rPr lang="pt-BR" dirty="0"/>
              <a:t>A classe </a:t>
            </a:r>
            <a:r>
              <a:rPr lang="pt-BR" b="1" dirty="0"/>
              <a:t>PolynomialFeatures</a:t>
            </a:r>
            <a:r>
              <a:rPr lang="pt-BR" dirty="0"/>
              <a:t> transforma os dados de treinamento, </a:t>
            </a:r>
            <a:r>
              <a:rPr lang="pt-BR" dirty="0" smtClean="0"/>
              <a:t>criando combinações polinomiais dos atributos com grau menor ou igual ao grau especificado</a:t>
            </a:r>
            <a:endParaRPr lang="pt-BR" dirty="0"/>
          </a:p>
          <a:p>
            <a:endParaRPr lang="pt-BR" dirty="0"/>
          </a:p>
          <a:p>
            <a:r>
              <a:rPr lang="pt-BR" sz="1200" b="0" i="0" kern="1200" dirty="0">
                <a:solidFill>
                  <a:schemeClr val="tx1"/>
                </a:solidFill>
                <a:effectLst/>
                <a:latin typeface="+mn-lt"/>
                <a:ea typeface="+mn-ea"/>
                <a:cs typeface="+mn-cs"/>
              </a:rPr>
              <a:t>A ideia da classe </a:t>
            </a:r>
            <a:r>
              <a:rPr lang="pt-BR" sz="1200" b="1" i="0" kern="1200" dirty="0" smtClean="0">
                <a:solidFill>
                  <a:schemeClr val="tx1"/>
                </a:solidFill>
                <a:effectLst/>
                <a:latin typeface="+mn-lt"/>
                <a:ea typeface="+mn-ea"/>
                <a:cs typeface="+mn-cs"/>
              </a:rPr>
              <a:t>Pipeline</a:t>
            </a:r>
            <a:r>
              <a:rPr lang="pt-BR" sz="1200" b="0" i="0" kern="1200" dirty="0" smtClean="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criar um objeto que aplica um ou mais </a:t>
            </a:r>
            <a:r>
              <a:rPr lang="pt-BR" sz="1200" b="1" i="1" kern="1200" dirty="0">
                <a:solidFill>
                  <a:schemeClr val="tx1"/>
                </a:solidFill>
                <a:effectLst/>
                <a:latin typeface="+mn-lt"/>
                <a:ea typeface="+mn-ea"/>
                <a:cs typeface="+mn-cs"/>
              </a:rPr>
              <a:t>transformadores</a:t>
            </a:r>
            <a:r>
              <a:rPr lang="pt-BR" sz="1200" b="0" i="0" kern="1200" dirty="0">
                <a:solidFill>
                  <a:schemeClr val="tx1"/>
                </a:solidFill>
                <a:effectLst/>
                <a:latin typeface="+mn-lt"/>
                <a:ea typeface="+mn-ea"/>
                <a:cs typeface="+mn-cs"/>
              </a:rPr>
              <a:t> aos dados e no final um estimador. </a:t>
            </a:r>
            <a:endParaRPr lang="pt-BR"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1785336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polynomial_regression.ipynb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4215807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É importante salientar que</a:t>
            </a:r>
            <a:r>
              <a:rPr lang="pt-BR" baseline="0" dirty="0" smtClean="0"/>
              <a:t> </a:t>
            </a:r>
            <a:r>
              <a:rPr lang="pt-BR" dirty="0" smtClean="0"/>
              <a:t>todos os esforços de construção de um modelo são limitados pelos dados existentes. Para muitos problemas, o</a:t>
            </a:r>
            <a:r>
              <a:rPr lang="pt-BR" baseline="0" dirty="0" smtClean="0"/>
              <a:t> conjunto de dados </a:t>
            </a:r>
            <a:r>
              <a:rPr lang="pt-BR" dirty="0" smtClean="0"/>
              <a:t>pode ter um número limitado de amostras, ele</a:t>
            </a:r>
            <a:r>
              <a:rPr lang="pt-BR" baseline="0" dirty="0" smtClean="0"/>
              <a:t> </a:t>
            </a:r>
            <a:r>
              <a:rPr lang="pt-BR" dirty="0" smtClean="0"/>
              <a:t>pode ser de qualidade inferior à desejável e/ou ele pode não ser representativo</a:t>
            </a:r>
            <a:r>
              <a:rPr lang="pt-BR" baseline="0" dirty="0" smtClean="0"/>
              <a:t> </a:t>
            </a:r>
            <a:r>
              <a:rPr lang="pt-BR" dirty="0" smtClean="0"/>
              <a:t>de amostras futuras.</a:t>
            </a:r>
          </a:p>
          <a:p>
            <a:endParaRPr lang="pt-BR" dirty="0" smtClean="0"/>
          </a:p>
          <a:p>
            <a:r>
              <a:rPr lang="pt-BR" dirty="0" smtClean="0"/>
              <a:t>Trabalhando com base na</a:t>
            </a:r>
            <a:r>
              <a:rPr lang="pt-BR" baseline="0" dirty="0" smtClean="0"/>
              <a:t> </a:t>
            </a:r>
            <a:r>
              <a:rPr lang="pt-BR" dirty="0" smtClean="0"/>
              <a:t>suposição</a:t>
            </a:r>
            <a:r>
              <a:rPr lang="pt-BR" baseline="0" dirty="0" smtClean="0"/>
              <a:t> de que o conjunto que temos é representativo e de boa qualidade</a:t>
            </a:r>
            <a:r>
              <a:rPr lang="pt-BR" dirty="0" smtClean="0"/>
              <a:t>, devemos usar os dados disponíveis para encontrar o melhor modelo preditivo. Quase todas as técnicas de modelagem preditiva possuem (hiper)parâmetros de ajuste que permitem que o modelo seja flexível o suficiente para encontrar a estrutura por trás dos dados.</a:t>
            </a:r>
          </a:p>
          <a:p>
            <a:endParaRPr lang="pt-BR" dirty="0" smtClean="0"/>
          </a:p>
          <a:p>
            <a:r>
              <a:rPr lang="pt-BR" dirty="0" smtClean="0"/>
              <a:t>Portanto, devemos usar os dados existentes para identificar os valores dos parâmetros do modelo que geram o melhor e mais realista desempenho preditivo (conhecido como ajuste do modelo). Tradicionalmente, isso é obtido dividindo-se os dados existentes em conjuntos de treinamento e teste. O conjunto de treinamento é usado para construir e ajustar o modelo e o conjunto de teste é usado para estimar o desempenho preditivo do modelo.</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1986107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problema que temos é complexo: temos que </a:t>
            </a:r>
            <a:r>
              <a:rPr lang="pt-BR" sz="1200" b="1" i="0" kern="1200" dirty="0">
                <a:solidFill>
                  <a:schemeClr val="tx1"/>
                </a:solidFill>
                <a:effectLst/>
                <a:latin typeface="+mn-lt"/>
                <a:ea typeface="+mn-ea"/>
                <a:cs typeface="+mn-cs"/>
              </a:rPr>
              <a:t>aprender uma</a:t>
            </a:r>
            <a:r>
              <a:rPr lang="pt-BR" sz="1200" b="0" i="0" kern="1200" dirty="0">
                <a:solidFill>
                  <a:schemeClr val="tx1"/>
                </a:solidFill>
                <a:effectLst/>
                <a:latin typeface="+mn-lt"/>
                <a:ea typeface="+mn-ea"/>
                <a:cs typeface="+mn-cs"/>
              </a:rPr>
              <a:t> </a:t>
            </a:r>
            <a:r>
              <a:rPr lang="pt-BR" sz="1200" b="1" i="0" kern="1200" dirty="0">
                <a:solidFill>
                  <a:schemeClr val="tx1"/>
                </a:solidFill>
                <a:effectLst/>
                <a:latin typeface="+mn-lt"/>
                <a:ea typeface="+mn-ea"/>
                <a:cs typeface="+mn-cs"/>
              </a:rPr>
              <a:t>regra geral</a:t>
            </a:r>
            <a:r>
              <a:rPr lang="pt-BR" sz="1200" b="0" i="0" kern="1200" dirty="0">
                <a:solidFill>
                  <a:schemeClr val="tx1"/>
                </a:solidFill>
                <a:effectLst/>
                <a:latin typeface="+mn-lt"/>
                <a:ea typeface="+mn-ea"/>
                <a:cs typeface="+mn-cs"/>
              </a:rPr>
              <a:t>, ou seja, o mapeamento y = f(x), mas </a:t>
            </a:r>
            <a:r>
              <a:rPr lang="pt-BR" sz="1200" b="1" i="0" kern="1200" dirty="0">
                <a:solidFill>
                  <a:schemeClr val="tx1"/>
                </a:solidFill>
                <a:effectLst/>
                <a:latin typeface="+mn-lt"/>
                <a:ea typeface="+mn-ea"/>
                <a:cs typeface="+mn-cs"/>
              </a:rPr>
              <a:t>utilizando apenas um conjunto limitado de exemplos</a:t>
            </a:r>
            <a:r>
              <a:rPr lang="pt-BR"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Do ponto de vista lógico, não podemos inferir </a:t>
            </a:r>
            <a:r>
              <a:rPr lang="pt-BR" sz="1200" b="1" i="0" kern="1200" dirty="0">
                <a:solidFill>
                  <a:schemeClr val="tx1"/>
                </a:solidFill>
                <a:effectLst/>
                <a:latin typeface="+mn-lt"/>
                <a:ea typeface="+mn-ea"/>
                <a:cs typeface="+mn-cs"/>
              </a:rPr>
              <a:t>regras gerais </a:t>
            </a:r>
            <a:r>
              <a:rPr lang="pt-BR" sz="1200" b="0" i="0" kern="1200" dirty="0">
                <a:solidFill>
                  <a:schemeClr val="tx1"/>
                </a:solidFill>
                <a:effectLst/>
                <a:latin typeface="+mn-lt"/>
                <a:ea typeface="+mn-ea"/>
                <a:cs typeface="+mn-cs"/>
              </a:rPr>
              <a:t>a partir de uma quantidade limitada de exemplos. Nós então focamos em um </a:t>
            </a:r>
            <a:r>
              <a:rPr lang="pt-BR" sz="1200" b="1" i="1" kern="1200" dirty="0">
                <a:solidFill>
                  <a:schemeClr val="tx1"/>
                </a:solidFill>
                <a:effectLst/>
                <a:latin typeface="+mn-lt"/>
                <a:ea typeface="+mn-ea"/>
                <a:cs typeface="+mn-cs"/>
              </a:rPr>
              <a:t>problema mais simples</a:t>
            </a:r>
            <a:r>
              <a:rPr lang="pt-BR" sz="1200" b="0" i="0" kern="1200" dirty="0">
                <a:solidFill>
                  <a:schemeClr val="tx1"/>
                </a:solidFill>
                <a:effectLst/>
                <a:latin typeface="+mn-lt"/>
                <a:ea typeface="+mn-ea"/>
                <a:cs typeface="+mn-cs"/>
              </a:rPr>
              <a:t>: aprender </a:t>
            </a:r>
            <a:r>
              <a:rPr lang="pt-BR" sz="1200" b="0" i="0" kern="1200" dirty="0" smtClean="0">
                <a:solidFill>
                  <a:schemeClr val="tx1"/>
                </a:solidFill>
                <a:effectLst/>
                <a:latin typeface="+mn-lt"/>
                <a:ea typeface="+mn-ea"/>
                <a:cs typeface="+mn-cs"/>
              </a:rPr>
              <a:t>um</a:t>
            </a:r>
            <a:r>
              <a:rPr lang="pt-BR" sz="1200" b="0" i="0" kern="1200" baseline="0" dirty="0" smtClean="0">
                <a:solidFill>
                  <a:schemeClr val="tx1"/>
                </a:solidFill>
                <a:effectLst/>
                <a:latin typeface="+mn-lt"/>
                <a:ea typeface="+mn-ea"/>
                <a:cs typeface="+mn-cs"/>
              </a:rPr>
              <a:t> </a:t>
            </a:r>
            <a:r>
              <a:rPr lang="pt-BR" sz="1200" b="1" i="1" kern="1200" dirty="0" smtClean="0">
                <a:solidFill>
                  <a:schemeClr val="tx1"/>
                </a:solidFill>
                <a:effectLst/>
                <a:latin typeface="+mn-lt"/>
                <a:ea typeface="+mn-ea"/>
                <a:cs typeface="+mn-cs"/>
              </a:rPr>
              <a:t>modelo</a:t>
            </a:r>
            <a:r>
              <a:rPr lang="pt-BR" sz="1200" b="0" i="0" kern="1200" dirty="0" smtClean="0">
                <a:solidFill>
                  <a:schemeClr val="tx1"/>
                </a:solidFill>
                <a:effectLst/>
                <a:latin typeface="+mn-lt"/>
                <a:ea typeface="+mn-ea"/>
                <a:cs typeface="+mn-cs"/>
              </a:rPr>
              <a:t> que </a:t>
            </a:r>
            <a:r>
              <a:rPr lang="pt-BR" sz="1200" b="0" i="0" kern="1200" dirty="0">
                <a:solidFill>
                  <a:schemeClr val="tx1"/>
                </a:solidFill>
                <a:effectLst/>
                <a:latin typeface="+mn-lt"/>
                <a:ea typeface="+mn-ea"/>
                <a:cs typeface="+mn-cs"/>
              </a:rPr>
              <a:t>está </a:t>
            </a:r>
            <a:r>
              <a:rPr lang="pt-BR" sz="1200" b="1" i="0" kern="1200" dirty="0">
                <a:solidFill>
                  <a:schemeClr val="tx1"/>
                </a:solidFill>
                <a:effectLst/>
                <a:latin typeface="+mn-lt"/>
                <a:ea typeface="+mn-ea"/>
                <a:cs typeface="+mn-cs"/>
              </a:rPr>
              <a:t>aproximadamente</a:t>
            </a:r>
            <a:r>
              <a:rPr lang="pt-BR" sz="1200" b="0" i="0" kern="1200" dirty="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correto </a:t>
            </a:r>
            <a:r>
              <a:rPr lang="pt-BR" sz="1200" b="0" i="0" kern="1200" dirty="0">
                <a:solidFill>
                  <a:schemeClr val="tx1"/>
                </a:solidFill>
                <a:effectLst/>
                <a:latin typeface="+mn-lt"/>
                <a:ea typeface="+mn-ea"/>
                <a:cs typeface="+mn-cs"/>
              </a:rPr>
              <a:t>na maioria dos casos. É importante lembrar que tudo o que </a:t>
            </a:r>
            <a:r>
              <a:rPr lang="pt-BR" sz="1200" b="1" i="0" kern="1200" dirty="0">
                <a:solidFill>
                  <a:schemeClr val="tx1"/>
                </a:solidFill>
                <a:effectLst/>
                <a:latin typeface="+mn-lt"/>
                <a:ea typeface="+mn-ea"/>
                <a:cs typeface="+mn-cs"/>
              </a:rPr>
              <a:t>estimamos</a:t>
            </a:r>
            <a:r>
              <a:rPr lang="pt-BR" sz="1200" b="0" i="0" kern="1200" dirty="0">
                <a:solidFill>
                  <a:schemeClr val="tx1"/>
                </a:solidFill>
                <a:effectLst/>
                <a:latin typeface="+mn-lt"/>
                <a:ea typeface="+mn-ea"/>
                <a:cs typeface="+mn-cs"/>
              </a:rPr>
              <a:t>, estimamos </a:t>
            </a:r>
            <a:r>
              <a:rPr lang="pt-BR" sz="1200" b="1" i="0" kern="1200" dirty="0">
                <a:solidFill>
                  <a:schemeClr val="tx1"/>
                </a:solidFill>
                <a:effectLst/>
                <a:latin typeface="+mn-lt"/>
                <a:ea typeface="+mn-ea"/>
                <a:cs typeface="+mn-cs"/>
              </a:rPr>
              <a:t>com erro</a:t>
            </a:r>
            <a:r>
              <a:rPr lang="pt-BR" sz="1200" b="0" i="0" kern="1200" dirty="0">
                <a:solidFill>
                  <a:schemeClr val="tx1"/>
                </a:solidFill>
                <a:effectLst/>
                <a:latin typeface="+mn-lt"/>
                <a:ea typeface="+mn-ea"/>
                <a:cs typeface="+mn-cs"/>
              </a:rPr>
              <a:t>!</a:t>
            </a: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O real objetivo de se construir um modelo de regressão é o de encontrar a melhor aproximação possível do mapeamento verdadeiro. Entretanto, o processo de ajuste dos parâmetros do modelo, ou, equivalentemente, o processo de treinamento dispõe somente de uma quantidade limitada de amostras.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a:t>
            </a:r>
            <a:r>
              <a:rPr lang="pt-BR" baseline="0" dirty="0" smtClean="0"/>
              <a:t> t</a:t>
            </a:r>
            <a:r>
              <a:rPr lang="pt-BR" dirty="0" smtClean="0"/>
              <a:t>reinamento </a:t>
            </a:r>
            <a:r>
              <a:rPr lang="pt-BR" dirty="0"/>
              <a:t>é realizado com quantidade limitada de amostras:</a:t>
            </a:r>
            <a:r>
              <a:rPr lang="pt-BR" baseline="0" dirty="0"/>
              <a:t> por mais que tenhamos muitas amostras </a:t>
            </a:r>
            <a:r>
              <a:rPr lang="pt-BR" baseline="0" dirty="0" smtClean="0"/>
              <a:t>elas </a:t>
            </a:r>
            <a:r>
              <a:rPr lang="pt-BR" baseline="0" dirty="0"/>
              <a:t>dificilmente vão nos dar todos os possíveis mapeamentos de x -&gt; y, pois em muitos casos f(x) é continua e assume infinitos valores.</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1802735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a:t>
            </a:r>
            <a:r>
              <a:rPr lang="pt-BR" dirty="0" smtClean="0"/>
              <a:t>training_error_versus_validation_error.ipynb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1892262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26/05/2021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26/05/2021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26/05/2021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26/05/2021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26/05/2021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26/05/2021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26/05/2021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26/05/2021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26/05/2021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26/05/2021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26/05/2021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26/05/2021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colab.research.google.com/github/zz4fap/tp555-machine-learning/blob/master/exemplos/polynomial/validacao_cruzada.ipynb" TargetMode="Externa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colab.research.google.com/github/zz4fap/tp555-machine-learning/blob/master/exemplos/polynomial/validacao_cruzada.ipynb" TargetMode="Externa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validacao_cruzada_base_maior.ipynb"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colab.research.google.com/github/zz4fap/tp555-machine-learning/blob/master/exemplos/polynomial/regularization/ridge_regression.ipynb"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12.png"/><Relationship Id="rId11" Type="http://schemas.openxmlformats.org/officeDocument/2006/relationships/image" Target="../media/image33.png"/><Relationship Id="rId5" Type="http://schemas.openxmlformats.org/officeDocument/2006/relationships/image" Target="../media/image403.png"/><Relationship Id="rId10" Type="http://schemas.openxmlformats.org/officeDocument/2006/relationships/image" Target="../media/image44.png"/><Relationship Id="rId4" Type="http://schemas.openxmlformats.org/officeDocument/2006/relationships/image" Target="../media/image30.png"/><Relationship Id="rId9" Type="http://schemas.openxmlformats.org/officeDocument/2006/relationships/image" Target="../media/image431.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colab.research.google.com/github/zz4fap/tp555-machine-learning/blob/master/exemplos/polynomial/regularization/lasso_regression.ipynb" TargetMode="External"/><Relationship Id="rId5" Type="http://schemas.openxmlformats.org/officeDocument/2006/relationships/image" Target="../media/image115.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6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50.png"/><Relationship Id="rId5" Type="http://schemas.openxmlformats.org/officeDocument/2006/relationships/image" Target="../media/image56.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8.jpeg"/><Relationship Id="rId7" Type="http://schemas.openxmlformats.org/officeDocument/2006/relationships/image" Target="../media/image54.jpe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1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5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56.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57.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58.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s>
</file>

<file path=ppt/slides/_rels/slide59.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61.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579120"/>
            <a:ext cx="9144000" cy="2817309"/>
          </a:xfrm>
        </p:spPr>
        <p:txBody>
          <a:bodyPr>
            <a:normAutofit fontScale="90000"/>
          </a:bodyPr>
          <a:lstStyle/>
          <a:p>
            <a:r>
              <a:rPr lang="pt-BR" sz="5400" dirty="0" smtClean="0"/>
              <a:t>T319 </a:t>
            </a:r>
            <a:r>
              <a:rPr lang="pt-BR" sz="5400" dirty="0"/>
              <a:t>- Introdução ao Aprendizado de </a:t>
            </a:r>
            <a:r>
              <a:rPr lang="pt-BR" sz="5400" dirty="0" smtClean="0"/>
              <a:t>Máquina:</a:t>
            </a:r>
            <a:r>
              <a:rPr lang="pt-BR" dirty="0"/>
              <a:t/>
            </a:r>
            <a:br>
              <a:rPr lang="pt-BR" dirty="0"/>
            </a:br>
            <a:r>
              <a:rPr lang="pt-BR" b="1" i="1" dirty="0"/>
              <a:t>Regressão p</a:t>
            </a:r>
            <a:r>
              <a:rPr lang="pt-BR" b="1" i="1" dirty="0" smtClean="0"/>
              <a:t>ara Modelos Não-Lineares</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8870"/>
            <a:ext cx="10515600" cy="902566"/>
          </a:xfrm>
        </p:spPr>
        <p:txBody>
          <a:bodyPr/>
          <a:lstStyle/>
          <a:p>
            <a:r>
              <a:rPr lang="pt-BR" dirty="0"/>
              <a:t>A maldição da complexidade</a:t>
            </a:r>
          </a:p>
        </p:txBody>
      </p:sp>
      <p:sp>
        <p:nvSpPr>
          <p:cNvPr id="3" name="Content Placeholder 2"/>
          <p:cNvSpPr>
            <a:spLocks noGrp="1"/>
          </p:cNvSpPr>
          <p:nvPr>
            <p:ph idx="1"/>
          </p:nvPr>
        </p:nvSpPr>
        <p:spPr>
          <a:xfrm>
            <a:off x="838200" y="1352163"/>
            <a:ext cx="11032067" cy="2238375"/>
          </a:xfrm>
        </p:spPr>
        <p:txBody>
          <a:bodyPr>
            <a:normAutofit fontScale="85000" lnSpcReduction="10000"/>
          </a:bodyPr>
          <a:lstStyle/>
          <a:p>
            <a:r>
              <a:rPr lang="pt-BR" dirty="0"/>
              <a:t>O erro de aproximação diminui com o aumento da ordem do polinômio, porém, isso não significa que estamos construindo um modelo melhor.</a:t>
            </a:r>
          </a:p>
          <a:p>
            <a:r>
              <a:rPr lang="pt-BR" dirty="0"/>
              <a:t>Modelos complexos com erro de treinamento pequeno não necessariamente são modelos que melhor </a:t>
            </a:r>
            <a:r>
              <a:rPr lang="pt-BR" b="1" i="1" dirty="0"/>
              <a:t>generalizam</a:t>
            </a:r>
            <a:r>
              <a:rPr lang="pt-BR" dirty="0"/>
              <a:t> </a:t>
            </a:r>
            <a:r>
              <a:rPr lang="pt-BR" dirty="0" smtClean="0"/>
              <a:t>(ou seja, apresentam </a:t>
            </a:r>
            <a:r>
              <a:rPr lang="pt-BR" dirty="0"/>
              <a:t>alto </a:t>
            </a:r>
            <a:r>
              <a:rPr lang="pt-BR" b="1" i="1" dirty="0"/>
              <a:t>erro de validação</a:t>
            </a:r>
            <a:r>
              <a:rPr lang="pt-BR" dirty="0"/>
              <a:t>).</a:t>
            </a:r>
          </a:p>
          <a:p>
            <a:r>
              <a:rPr lang="pt-BR" b="1" i="1" dirty="0"/>
              <a:t>Modelos ótimos </a:t>
            </a:r>
            <a:r>
              <a:rPr lang="pt-BR" dirty="0"/>
              <a:t>conseguem, </a:t>
            </a:r>
            <a:r>
              <a:rPr lang="pt-BR" b="1" i="1" dirty="0"/>
              <a:t>generalizar</a:t>
            </a:r>
            <a:r>
              <a:rPr lang="pt-BR" dirty="0"/>
              <a:t>, ou seja mapear valores não vistos durante o treinamento em valores muito próximos dos verdeiros.</a:t>
            </a:r>
          </a:p>
        </p:txBody>
      </p:sp>
      <p:sp>
        <p:nvSpPr>
          <p:cNvPr id="6" name="Rectangle 5"/>
          <p:cNvSpPr/>
          <p:nvPr/>
        </p:nvSpPr>
        <p:spPr>
          <a:xfrm>
            <a:off x="8212663" y="3769448"/>
            <a:ext cx="3064933" cy="3046988"/>
          </a:xfrm>
          <a:prstGeom prst="rect">
            <a:avLst/>
          </a:prstGeom>
        </p:spPr>
        <p:txBody>
          <a:bodyPr wrap="square">
            <a:spAutoFit/>
          </a:bodyPr>
          <a:lstStyle/>
          <a:p>
            <a:r>
              <a:rPr lang="pt-BR" sz="1200" dirty="0">
                <a:solidFill>
                  <a:srgbClr val="008000"/>
                </a:solidFill>
                <a:highlight>
                  <a:srgbClr val="FFFFFF"/>
                </a:highlight>
              </a:rPr>
              <a:t># Training set size.</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20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training set.</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p>
          <a:p>
            <a:endParaRPr lang="pt-BR" sz="1200" b="1" dirty="0">
              <a:solidFill>
                <a:srgbClr val="000080"/>
              </a:solidFill>
              <a:highlight>
                <a:srgbClr val="FFFFFF"/>
              </a:highlight>
            </a:endParaRPr>
          </a:p>
          <a:p>
            <a:r>
              <a:rPr lang="pt-BR" sz="1200" dirty="0">
                <a:solidFill>
                  <a:srgbClr val="008000"/>
                </a:solidFill>
                <a:highlight>
                  <a:srgbClr val="FFFFFF"/>
                </a:highlight>
              </a:rPr>
              <a:t># Validation set size.</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training set.</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a:p>
            <a:endParaRPr lang="pt-BR" sz="1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0957" r="7716" b="3858"/>
          <a:stretch/>
        </p:blipFill>
        <p:spPr>
          <a:xfrm>
            <a:off x="4656664" y="3769448"/>
            <a:ext cx="3268133" cy="3016734"/>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1083731" y="4826589"/>
                <a:ext cx="3572933" cy="649537"/>
              </a:xfrm>
              <a:prstGeom prst="rect">
                <a:avLst/>
              </a:prstGeom>
              <a:noFill/>
            </p:spPr>
            <p:txBody>
              <a:bodyPr wrap="square" rtlCol="0">
                <a:spAutoFit/>
              </a:bodyPr>
              <a:lstStyle/>
              <a:p>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=2+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0.5</m:t>
                        </m:r>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m:t>
                    </m:r>
                    <m:r>
                      <a:rPr lang="pt-BR" b="0" i="1" smtClean="0">
                        <a:latin typeface="Cambria Math" panose="02040503050406030204" pitchFamily="18" charset="0"/>
                      </a:rPr>
                      <m:t>𝑤</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dirty="0"/>
                  <a:t>,</a:t>
                </a:r>
              </a:p>
              <a:p>
                <a:r>
                  <a:rPr lang="pt-BR" dirty="0"/>
                  <a:t>onde </a:t>
                </a:r>
                <a14:m>
                  <m:oMath xmlns:m="http://schemas.openxmlformats.org/officeDocument/2006/math">
                    <m:r>
                      <a:rPr lang="pt-BR" i="1">
                        <a:latin typeface="Cambria Math" panose="02040503050406030204" pitchFamily="18" charset="0"/>
                      </a:rPr>
                      <m:t>𝑤</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(0,1)</m:t>
                    </m:r>
                  </m:oMath>
                </a14:m>
                <a:r>
                  <a:rPr lang="pt-BR" dirty="0"/>
                  <a:t>.</a:t>
                </a:r>
              </a:p>
            </p:txBody>
          </p:sp>
        </mc:Choice>
        <mc:Fallback xmlns="">
          <p:sp>
            <p:nvSpPr>
              <p:cNvPr id="8" name="TextBox 7"/>
              <p:cNvSpPr txBox="1">
                <a:spLocks noRot="1" noChangeAspect="1" noMove="1" noResize="1" noEditPoints="1" noAdjustHandles="1" noChangeArrowheads="1" noChangeShapeType="1" noTextEdit="1"/>
              </p:cNvSpPr>
              <p:nvPr/>
            </p:nvSpPr>
            <p:spPr>
              <a:xfrm>
                <a:off x="1083731" y="4826589"/>
                <a:ext cx="3572933" cy="649537"/>
              </a:xfrm>
              <a:prstGeom prst="rect">
                <a:avLst/>
              </a:prstGeom>
              <a:blipFill rotWithShape="0">
                <a:blip r:embed="rId4"/>
                <a:stretch>
                  <a:fillRect l="-1536" t="-4717" b="-15094"/>
                </a:stretch>
              </a:blipFill>
            </p:spPr>
            <p:txBody>
              <a:bodyPr/>
              <a:lstStyle/>
              <a:p>
                <a:r>
                  <a:rPr lang="pt-BR">
                    <a:noFill/>
                  </a:rPr>
                  <a:t> </a:t>
                </a:r>
              </a:p>
            </p:txBody>
          </p:sp>
        </mc:Fallback>
      </mc:AlternateContent>
      <p:sp>
        <p:nvSpPr>
          <p:cNvPr id="4" name="Rectangle 3"/>
          <p:cNvSpPr/>
          <p:nvPr/>
        </p:nvSpPr>
        <p:spPr>
          <a:xfrm>
            <a:off x="5066878" y="3357260"/>
            <a:ext cx="5304786" cy="369332"/>
          </a:xfrm>
          <a:prstGeom prst="rect">
            <a:avLst/>
          </a:prstGeom>
        </p:spPr>
        <p:txBody>
          <a:bodyPr wrap="none">
            <a:spAutoFit/>
          </a:bodyPr>
          <a:lstStyle/>
          <a:p>
            <a:r>
              <a:rPr lang="pt-BR" dirty="0" smtClean="0">
                <a:solidFill>
                  <a:srgbClr val="00B0F0"/>
                </a:solidFill>
              </a:rPr>
              <a:t>Exemplo: training_error_versus_validation_error.ipynb</a:t>
            </a:r>
            <a:endParaRPr lang="pt-BR" dirty="0">
              <a:solidFill>
                <a:srgbClr val="00B0F0"/>
              </a:solidFill>
            </a:endParaRPr>
          </a:p>
        </p:txBody>
      </p:sp>
    </p:spTree>
    <p:extLst>
      <p:ext uri="{BB962C8B-B14F-4D97-AF65-F5344CB8AC3E}">
        <p14:creationId xmlns:p14="http://schemas.microsoft.com/office/powerpoint/2010/main" val="3755149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Capacidade e generalização de um modelo</a:t>
            </a:r>
          </a:p>
        </p:txBody>
      </p:sp>
      <p:sp>
        <p:nvSpPr>
          <p:cNvPr id="3" name="Content Placeholder 2"/>
          <p:cNvSpPr>
            <a:spLocks noGrp="1"/>
          </p:cNvSpPr>
          <p:nvPr>
            <p:ph idx="1"/>
          </p:nvPr>
        </p:nvSpPr>
        <p:spPr>
          <a:xfrm>
            <a:off x="838199" y="1825625"/>
            <a:ext cx="10981267" cy="4863042"/>
          </a:xfrm>
        </p:spPr>
        <p:txBody>
          <a:bodyPr>
            <a:normAutofit/>
          </a:bodyPr>
          <a:lstStyle/>
          <a:p>
            <a:r>
              <a:rPr lang="pt-BR" dirty="0"/>
              <a:t>A </a:t>
            </a:r>
            <a:r>
              <a:rPr lang="pt-BR" b="1" dirty="0"/>
              <a:t>capacidade de um modelo </a:t>
            </a:r>
            <a:r>
              <a:rPr lang="pt-BR" dirty="0"/>
              <a:t>diz respeito à sua capacidade em aprender as regularidades/caracteristicas dos dados do conjunto de treinamento.</a:t>
            </a:r>
          </a:p>
          <a:p>
            <a:pPr lvl="1"/>
            <a:r>
              <a:rPr lang="pt-BR" dirty="0"/>
              <a:t>Medida através do erro de treinamento.</a:t>
            </a:r>
          </a:p>
          <a:p>
            <a:r>
              <a:rPr lang="pt-BR" dirty="0"/>
              <a:t>A</a:t>
            </a:r>
            <a:r>
              <a:rPr lang="pt-BR" b="1" i="1" dirty="0"/>
              <a:t> generalização de um modelo </a:t>
            </a:r>
            <a:r>
              <a:rPr lang="pt-BR" dirty="0"/>
              <a:t>está ligada à qualidade da aproximação produzida por um modelo quando exposto a dados de entrada não vistos durante o seu treinamento.</a:t>
            </a:r>
          </a:p>
          <a:p>
            <a:pPr marL="685800" lvl="2">
              <a:spcBef>
                <a:spcPts val="1000"/>
              </a:spcBef>
            </a:pPr>
            <a:r>
              <a:rPr lang="pt-BR" sz="2400" dirty="0"/>
              <a:t>Medida através do erro de validação ou de predição.</a:t>
            </a:r>
          </a:p>
          <a:p>
            <a:r>
              <a:rPr lang="pt-BR" dirty="0"/>
              <a:t>Infelizmente essas duas </a:t>
            </a:r>
            <a:r>
              <a:rPr lang="pt-BR" b="1" i="1" dirty="0"/>
              <a:t>forças</a:t>
            </a:r>
            <a:r>
              <a:rPr lang="pt-BR" dirty="0"/>
              <a:t> então em lados opostos, de forma que ter mais de uma geralmente implica ter menos da outra.</a:t>
            </a:r>
          </a:p>
          <a:p>
            <a:r>
              <a:rPr lang="pt-BR" dirty="0"/>
              <a:t>O modelo ótimo será aquele que encontre uma relação de compromisso (i.e.,  balanço) entre a </a:t>
            </a:r>
            <a:r>
              <a:rPr lang="pt-BR" b="1" i="1" dirty="0"/>
              <a:t>capacidade</a:t>
            </a:r>
            <a:r>
              <a:rPr lang="pt-BR" dirty="0"/>
              <a:t> e </a:t>
            </a:r>
            <a:r>
              <a:rPr lang="pt-BR" b="1" i="1" dirty="0"/>
              <a:t>generalização</a:t>
            </a:r>
            <a:r>
              <a:rPr lang="pt-BR" dirty="0"/>
              <a:t>.</a:t>
            </a:r>
          </a:p>
        </p:txBody>
      </p:sp>
    </p:spTree>
    <p:extLst>
      <p:ext uri="{BB962C8B-B14F-4D97-AF65-F5344CB8AC3E}">
        <p14:creationId xmlns:p14="http://schemas.microsoft.com/office/powerpoint/2010/main" val="1133432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2"/>
            <a:ext cx="10515600" cy="822330"/>
          </a:xfrm>
        </p:spPr>
        <p:txBody>
          <a:bodyPr/>
          <a:lstStyle/>
          <a:p>
            <a:r>
              <a:rPr lang="pt-BR" dirty="0"/>
              <a:t>Sobreajuste e subajuste</a:t>
            </a:r>
          </a:p>
        </p:txBody>
      </p:sp>
      <p:sp>
        <p:nvSpPr>
          <p:cNvPr id="8" name="Content Placeholder 7"/>
          <p:cNvSpPr>
            <a:spLocks noGrp="1"/>
          </p:cNvSpPr>
          <p:nvPr>
            <p:ph idx="1"/>
          </p:nvPr>
        </p:nvSpPr>
        <p:spPr>
          <a:xfrm>
            <a:off x="838200" y="1204625"/>
            <a:ext cx="11146368" cy="3007451"/>
          </a:xfrm>
        </p:spPr>
        <p:txBody>
          <a:bodyPr>
            <a:normAutofit fontScale="77500" lnSpcReduction="20000"/>
          </a:bodyPr>
          <a:lstStyle/>
          <a:p>
            <a:r>
              <a:rPr lang="pt-BR" dirty="0" smtClean="0"/>
              <a:t>No exemplo que estudamos anteriormente, o </a:t>
            </a:r>
            <a:r>
              <a:rPr lang="pt-BR" dirty="0"/>
              <a:t>modelo com polinômio de grau 1 não </a:t>
            </a:r>
            <a:r>
              <a:rPr lang="pt-BR" dirty="0" smtClean="0"/>
              <a:t>conseguiu </a:t>
            </a:r>
            <a:r>
              <a:rPr lang="pt-BR" dirty="0"/>
              <a:t>capturar a curvatura dos pontos de treinamento. Ele erra muito tanto para pontos de treinamento quanto para pontos não vistos </a:t>
            </a:r>
            <a:r>
              <a:rPr lang="pt-BR" dirty="0" smtClean="0"/>
              <a:t>durante o treinamento (validação). Esse fenônemo é chamado de </a:t>
            </a:r>
            <a:r>
              <a:rPr lang="pt-BR" b="1" i="1" dirty="0"/>
              <a:t>s</a:t>
            </a:r>
            <a:r>
              <a:rPr lang="pt-BR" b="1" i="1" dirty="0" smtClean="0"/>
              <a:t>ubajuste </a:t>
            </a:r>
            <a:r>
              <a:rPr lang="pt-BR" b="1" i="1" dirty="0"/>
              <a:t>(underfitting</a:t>
            </a:r>
            <a:r>
              <a:rPr lang="pt-BR" b="1" i="1" dirty="0" smtClean="0"/>
              <a:t>) </a:t>
            </a:r>
            <a:r>
              <a:rPr lang="pt-BR" dirty="0" smtClean="0"/>
              <a:t>ou </a:t>
            </a:r>
            <a:r>
              <a:rPr lang="pt-BR" b="1" i="1" dirty="0" smtClean="0"/>
              <a:t>alto-viés</a:t>
            </a:r>
            <a:r>
              <a:rPr lang="pt-BR" dirty="0" smtClean="0"/>
              <a:t>.</a:t>
            </a:r>
            <a:endParaRPr lang="pt-BR" dirty="0"/>
          </a:p>
          <a:p>
            <a:r>
              <a:rPr lang="pt-BR" dirty="0"/>
              <a:t>O modelo com polinômio de grau 30 acerta todos os pontos de treinamento mas erraria muito para pontos não vistos durante treinamento. </a:t>
            </a:r>
            <a:r>
              <a:rPr lang="pt-BR" dirty="0" smtClean="0"/>
              <a:t>Esse </a:t>
            </a:r>
            <a:r>
              <a:rPr lang="pt-BR" dirty="0"/>
              <a:t>fenônemo é </a:t>
            </a:r>
            <a:r>
              <a:rPr lang="pt-BR" dirty="0" smtClean="0"/>
              <a:t>chamado de </a:t>
            </a:r>
            <a:r>
              <a:rPr lang="pt-BR" b="1" i="1" dirty="0"/>
              <a:t>s</a:t>
            </a:r>
            <a:r>
              <a:rPr lang="pt-BR" b="1" i="1" dirty="0" smtClean="0"/>
              <a:t>obreajuste </a:t>
            </a:r>
            <a:r>
              <a:rPr lang="pt-BR" b="1" i="1" dirty="0"/>
              <a:t>(overfitting</a:t>
            </a:r>
            <a:r>
              <a:rPr lang="pt-BR" b="1" i="1" dirty="0" smtClean="0"/>
              <a:t>)</a:t>
            </a:r>
            <a:r>
              <a:rPr lang="pt-BR" dirty="0" smtClean="0"/>
              <a:t> ou </a:t>
            </a:r>
            <a:r>
              <a:rPr lang="pt-BR" b="1" i="1" dirty="0" smtClean="0"/>
              <a:t>alta-variância</a:t>
            </a:r>
            <a:r>
              <a:rPr lang="pt-BR" dirty="0" smtClean="0"/>
              <a:t>.</a:t>
            </a:r>
            <a:endParaRPr lang="pt-BR" dirty="0"/>
          </a:p>
          <a:p>
            <a:pPr lvl="1"/>
            <a:r>
              <a:rPr lang="pt-BR" b="1" dirty="0"/>
              <a:t>Capacidade é tão alta que o modelo aprende também o ruído presente no conjunto de treinamento.</a:t>
            </a:r>
          </a:p>
          <a:p>
            <a:r>
              <a:rPr lang="pt-BR" dirty="0"/>
              <a:t>O modelo com polinômio de grau 2 parece se ajustar bem aos pontos, sem acertá-los perfeitamente. Este é provavelmente o modelo ótimo em termos </a:t>
            </a:r>
            <a:r>
              <a:rPr lang="pt-BR" dirty="0" smtClean="0"/>
              <a:t>da </a:t>
            </a:r>
            <a:r>
              <a:rPr lang="pt-BR" b="1" i="1" dirty="0" smtClean="0"/>
              <a:t>relação de compromisso/equilíbrio</a:t>
            </a:r>
            <a:r>
              <a:rPr lang="pt-BR" dirty="0" smtClean="0"/>
              <a:t> entre </a:t>
            </a:r>
            <a:r>
              <a:rPr lang="pt-BR" dirty="0"/>
              <a:t>os erros de </a:t>
            </a:r>
            <a:r>
              <a:rPr lang="pt-BR" b="1" dirty="0"/>
              <a:t>capacidade</a:t>
            </a:r>
            <a:r>
              <a:rPr lang="pt-BR" dirty="0"/>
              <a:t> e de </a:t>
            </a:r>
            <a:r>
              <a:rPr lang="pt-BR" b="1" dirty="0"/>
              <a:t>generalização</a:t>
            </a:r>
            <a:r>
              <a:rPr lang="pt-BR" dirty="0"/>
              <a:t>.</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0834" t="3139" r="9722" b="6638"/>
          <a:stretch/>
        </p:blipFill>
        <p:spPr>
          <a:xfrm>
            <a:off x="3200400" y="4212077"/>
            <a:ext cx="6523566" cy="2645923"/>
          </a:xfrm>
          <a:prstGeom prst="rect">
            <a:avLst/>
          </a:prstGeom>
        </p:spPr>
      </p:pic>
      <p:sp>
        <p:nvSpPr>
          <p:cNvPr id="11" name="Rectangle 10"/>
          <p:cNvSpPr/>
          <p:nvPr/>
        </p:nvSpPr>
        <p:spPr>
          <a:xfrm>
            <a:off x="10249058" y="4406770"/>
            <a:ext cx="1503040" cy="400110"/>
          </a:xfrm>
          <a:prstGeom prst="rect">
            <a:avLst/>
          </a:prstGeom>
        </p:spPr>
        <p:txBody>
          <a:bodyPr wrap="none">
            <a:spAutoFit/>
          </a:bodyPr>
          <a:lstStyle/>
          <a:p>
            <a:r>
              <a:rPr lang="pt-BR" sz="2000" b="1" dirty="0">
                <a:solidFill>
                  <a:srgbClr val="FF0000"/>
                </a:solidFill>
              </a:rPr>
              <a:t>Sobreajuste </a:t>
            </a:r>
          </a:p>
        </p:txBody>
      </p:sp>
      <p:sp>
        <p:nvSpPr>
          <p:cNvPr id="12" name="Rectangle 11"/>
          <p:cNvSpPr/>
          <p:nvPr/>
        </p:nvSpPr>
        <p:spPr>
          <a:xfrm>
            <a:off x="1267780" y="4517479"/>
            <a:ext cx="1284711" cy="400110"/>
          </a:xfrm>
          <a:prstGeom prst="rect">
            <a:avLst/>
          </a:prstGeom>
        </p:spPr>
        <p:txBody>
          <a:bodyPr wrap="none">
            <a:spAutoFit/>
          </a:bodyPr>
          <a:lstStyle/>
          <a:p>
            <a:r>
              <a:rPr lang="pt-BR" sz="2000" b="1" dirty="0">
                <a:solidFill>
                  <a:srgbClr val="FF0000"/>
                </a:solidFill>
              </a:rPr>
              <a:t>Subajuste </a:t>
            </a:r>
          </a:p>
        </p:txBody>
      </p:sp>
      <p:sp>
        <p:nvSpPr>
          <p:cNvPr id="13" name="Down Arrow 12"/>
          <p:cNvSpPr/>
          <p:nvPr/>
        </p:nvSpPr>
        <p:spPr>
          <a:xfrm rot="17614835">
            <a:off x="2628751" y="4627501"/>
            <a:ext cx="420002" cy="575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Down Arrow 13"/>
          <p:cNvSpPr/>
          <p:nvPr/>
        </p:nvSpPr>
        <p:spPr>
          <a:xfrm rot="2851760">
            <a:off x="9794389" y="4668231"/>
            <a:ext cx="420002" cy="575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ctangle 3"/>
          <p:cNvSpPr/>
          <p:nvPr/>
        </p:nvSpPr>
        <p:spPr>
          <a:xfrm>
            <a:off x="449046" y="5313256"/>
            <a:ext cx="2382292" cy="1077218"/>
          </a:xfrm>
          <a:prstGeom prst="rect">
            <a:avLst/>
          </a:prstGeom>
        </p:spPr>
        <p:txBody>
          <a:bodyPr wrap="square">
            <a:spAutoFit/>
          </a:bodyPr>
          <a:lstStyle/>
          <a:p>
            <a:pPr algn="ctr"/>
            <a:r>
              <a:rPr lang="pt-BR" sz="1600" dirty="0"/>
              <a:t>O modelo com polinômio de grau 1 tem </a:t>
            </a:r>
            <a:r>
              <a:rPr lang="pt-BR" sz="1600" b="1" dirty="0"/>
              <a:t>capacidade</a:t>
            </a:r>
            <a:r>
              <a:rPr lang="pt-BR" sz="1600" dirty="0"/>
              <a:t> muito baixa e </a:t>
            </a:r>
            <a:r>
              <a:rPr lang="pt-BR" sz="1600" b="1" dirty="0"/>
              <a:t>grau de generalização</a:t>
            </a:r>
            <a:r>
              <a:rPr lang="pt-BR" sz="1600" dirty="0"/>
              <a:t> muito baixo</a:t>
            </a:r>
          </a:p>
        </p:txBody>
      </p:sp>
      <p:sp>
        <p:nvSpPr>
          <p:cNvPr id="5" name="Rectangle 4"/>
          <p:cNvSpPr/>
          <p:nvPr/>
        </p:nvSpPr>
        <p:spPr>
          <a:xfrm>
            <a:off x="9819478" y="5313256"/>
            <a:ext cx="2362200" cy="1323439"/>
          </a:xfrm>
          <a:prstGeom prst="rect">
            <a:avLst/>
          </a:prstGeom>
        </p:spPr>
        <p:txBody>
          <a:bodyPr wrap="square">
            <a:spAutoFit/>
          </a:bodyPr>
          <a:lstStyle/>
          <a:p>
            <a:pPr algn="ctr">
              <a:defRPr/>
            </a:pPr>
            <a:r>
              <a:rPr lang="pt-BR" sz="1600" dirty="0"/>
              <a:t>O modelo com polinômio de grau 30 tem </a:t>
            </a:r>
            <a:r>
              <a:rPr lang="pt-BR" sz="1600" b="1" dirty="0"/>
              <a:t>capacidade </a:t>
            </a:r>
            <a:r>
              <a:rPr lang="pt-BR" sz="1600" dirty="0"/>
              <a:t>muito alta e </a:t>
            </a:r>
            <a:r>
              <a:rPr lang="pt-BR" sz="1600" b="1" dirty="0"/>
              <a:t>grau de generalização</a:t>
            </a:r>
            <a:r>
              <a:rPr lang="pt-BR" sz="1600" dirty="0"/>
              <a:t> muito baixo.</a:t>
            </a:r>
            <a:endParaRPr lang="pt-BR" sz="1600" b="1" dirty="0"/>
          </a:p>
        </p:txBody>
      </p:sp>
    </p:spTree>
    <p:extLst>
      <p:ext uri="{BB962C8B-B14F-4D97-AF65-F5344CB8AC3E}">
        <p14:creationId xmlns:p14="http://schemas.microsoft.com/office/powerpoint/2010/main" val="4265859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Subajuste (Resumo)</a:t>
            </a:r>
          </a:p>
        </p:txBody>
      </p:sp>
      <p:sp>
        <p:nvSpPr>
          <p:cNvPr id="3" name="Content Placeholder 2"/>
          <p:cNvSpPr>
            <a:spLocks noGrp="1"/>
          </p:cNvSpPr>
          <p:nvPr>
            <p:ph idx="1"/>
          </p:nvPr>
        </p:nvSpPr>
        <p:spPr>
          <a:xfrm>
            <a:off x="838200" y="1690688"/>
            <a:ext cx="10998200" cy="2815998"/>
          </a:xfrm>
        </p:spPr>
        <p:txBody>
          <a:bodyPr vert="horz" lIns="91440" tIns="45720" rIns="91440" bIns="45720" rtlCol="0" anchor="t">
            <a:normAutofit/>
          </a:bodyPr>
          <a:lstStyle/>
          <a:p>
            <a:r>
              <a:rPr lang="pt-BR" b="1" i="1" dirty="0"/>
              <a:t>Subajuste</a:t>
            </a:r>
            <a:r>
              <a:rPr lang="pt-BR" dirty="0"/>
              <a:t>: situação em que o modelo não consegue se ajustar aos exemplos de treinamento, falhando em aproximar o </a:t>
            </a:r>
            <a:r>
              <a:rPr lang="pt-BR" b="1" i="1" dirty="0"/>
              <a:t>mapeamento verdadeiro</a:t>
            </a:r>
            <a:r>
              <a:rPr lang="pt-BR" dirty="0"/>
              <a:t>. Isto pode ocorrer devido ao baixo grau de complexidade do modelo ou por problemas de convergência durante o treinamento.</a:t>
            </a:r>
          </a:p>
          <a:p>
            <a:pPr lvl="1"/>
            <a:r>
              <a:rPr lang="pt-BR" dirty="0"/>
              <a:t>Se o modelo está sub-ajustando, mesmo que o número de exemplos aumente esta sitação não vai desaparecer, é necessário aumentar a complexidade do modelo, ou seja, no caso da regressão polinomial, sua ordem.</a:t>
            </a:r>
            <a:endParaRPr lang="pt-BR" dirty="0">
              <a:cs typeface="Calibri"/>
            </a:endParaRPr>
          </a:p>
        </p:txBody>
      </p:sp>
    </p:spTree>
    <p:extLst>
      <p:ext uri="{BB962C8B-B14F-4D97-AF65-F5344CB8AC3E}">
        <p14:creationId xmlns:p14="http://schemas.microsoft.com/office/powerpoint/2010/main" val="4289465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Sobreajuste (Resumo)</a:t>
            </a:r>
          </a:p>
        </p:txBody>
      </p:sp>
      <p:sp>
        <p:nvSpPr>
          <p:cNvPr id="3" name="Content Placeholder 2"/>
          <p:cNvSpPr>
            <a:spLocks noGrp="1"/>
          </p:cNvSpPr>
          <p:nvPr>
            <p:ph idx="1"/>
          </p:nvPr>
        </p:nvSpPr>
        <p:spPr>
          <a:xfrm>
            <a:off x="838200" y="1690687"/>
            <a:ext cx="10998200" cy="4056969"/>
          </a:xfrm>
        </p:spPr>
        <p:txBody>
          <a:bodyPr>
            <a:normAutofit/>
          </a:bodyPr>
          <a:lstStyle/>
          <a:p>
            <a:r>
              <a:rPr lang="pt-BR" b="1" i="1" dirty="0"/>
              <a:t>Sobreajuste</a:t>
            </a:r>
            <a:r>
              <a:rPr lang="pt-BR" dirty="0"/>
              <a:t>: é uma situação em que o modelo se ajusta tão bem aos exemplos do conjunto de treinamento que ele aprende até o ruído presente nos mesmos (ou seja, o modelo apresenta baixo </a:t>
            </a:r>
            <a:r>
              <a:rPr lang="pt-BR" b="1" i="1" dirty="0"/>
              <a:t>erro de treinamento</a:t>
            </a:r>
            <a:r>
              <a:rPr lang="pt-BR" dirty="0"/>
              <a:t>). Porém, o modelo produz erros significativos quando apresentado a dados inéditos (ou seja, alto erro de </a:t>
            </a:r>
            <a:r>
              <a:rPr lang="pt-BR" b="1" i="1" dirty="0"/>
              <a:t>erro de generalização</a:t>
            </a:r>
            <a:r>
              <a:rPr lang="pt-BR" dirty="0"/>
              <a:t>).</a:t>
            </a:r>
          </a:p>
          <a:p>
            <a:pPr lvl="1">
              <a:buFont typeface="Courier New" panose="02070309020205020404" pitchFamily="49" charset="0"/>
              <a:buChar char="o"/>
            </a:pPr>
            <a:r>
              <a:rPr lang="pt-BR" sz="2400" dirty="0"/>
              <a:t>Se o modelo está sobre-ajustando, então é necessário diminuir sua complexidade ou aumentar o conjunto de treinamento até que o erro de validação atinja o erro de treinamento.</a:t>
            </a:r>
          </a:p>
        </p:txBody>
      </p:sp>
    </p:spTree>
    <p:extLst>
      <p:ext uri="{BB962C8B-B14F-4D97-AF65-F5344CB8AC3E}">
        <p14:creationId xmlns:p14="http://schemas.microsoft.com/office/powerpoint/2010/main" val="3625586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0998200" cy="5167312"/>
              </a:xfrm>
            </p:spPr>
            <p:txBody>
              <a:bodyPr>
                <a:normAutofit lnSpcReduction="10000"/>
              </a:bodyPr>
              <a:lstStyle/>
              <a:p>
                <a:r>
                  <a:rPr lang="pt-BR" b="1" dirty="0"/>
                  <a:t>Erro de representação</a:t>
                </a:r>
                <a:r>
                  <a:rPr lang="pt-BR" dirty="0"/>
                  <a:t>: é o erro devido a suposições erradas feitas sobre os dados. </a:t>
                </a:r>
              </a:p>
              <a:p>
                <a:pPr lvl="1"/>
                <a:r>
                  <a:rPr lang="pt-BR" sz="2600" dirty="0"/>
                  <a:t>Também conhecido como </a:t>
                </a:r>
                <a:r>
                  <a:rPr lang="pt-BR" sz="2600" b="1" i="1" dirty="0"/>
                  <a:t>erro de aproximação </a:t>
                </a:r>
                <a:r>
                  <a:rPr lang="pt-BR" sz="2600" dirty="0"/>
                  <a:t>ou de </a:t>
                </a:r>
                <a:r>
                  <a:rPr lang="pt-BR" sz="2600" b="1" i="1" dirty="0"/>
                  <a:t>efeito bias </a:t>
                </a:r>
                <a:r>
                  <a:rPr lang="pt-BR" sz="2600" dirty="0"/>
                  <a:t>(viés).</a:t>
                </a:r>
              </a:p>
              <a:p>
                <a:pPr lvl="1"/>
                <a:r>
                  <a:rPr lang="pt-BR" sz="2600" dirty="0"/>
                  <a:t>Depende do nível de complexidade do modelo </a:t>
                </a:r>
                <a:r>
                  <a:rPr lang="pt-BR" sz="2600" dirty="0" smtClean="0"/>
                  <a:t>usado para a </a:t>
                </a:r>
                <a:r>
                  <a:rPr lang="pt-BR" sz="2600" dirty="0"/>
                  <a:t>aproximação.</a:t>
                </a:r>
              </a:p>
              <a:p>
                <a:pPr lvl="1"/>
                <a:r>
                  <a:rPr lang="pt-BR" sz="2600" dirty="0"/>
                  <a:t>Mesmo que o conjunto de treinamento contivesse os infinitos exemplos do meapeamento </a:t>
                </a:r>
                <a14:m>
                  <m:oMath xmlns:m="http://schemas.openxmlformats.org/officeDocument/2006/math">
                    <m:r>
                      <a:rPr lang="pt-BR" sz="2600" i="1">
                        <a:latin typeface="Cambria Math" panose="02040503050406030204" pitchFamily="18" charset="0"/>
                      </a:rPr>
                      <m:t>𝑦</m:t>
                    </m:r>
                    <m:r>
                      <a:rPr lang="pt-BR" sz="2600" i="1">
                        <a:latin typeface="Cambria Math" panose="02040503050406030204" pitchFamily="18" charset="0"/>
                      </a:rPr>
                      <m:t>=</m:t>
                    </m:r>
                    <m:r>
                      <a:rPr lang="pt-BR" sz="2600" i="1">
                        <a:latin typeface="Cambria Math" panose="02040503050406030204" pitchFamily="18" charset="0"/>
                      </a:rPr>
                      <m:t>𝑓</m:t>
                    </m:r>
                    <m:r>
                      <a:rPr lang="pt-BR" sz="2600" i="1">
                        <a:latin typeface="Cambria Math" panose="02040503050406030204" pitchFamily="18" charset="0"/>
                      </a:rPr>
                      <m:t>(</m:t>
                    </m:r>
                    <m:r>
                      <a:rPr lang="pt-BR" sz="2600" b="1" i="1">
                        <a:latin typeface="Cambria Math" panose="02040503050406030204" pitchFamily="18" charset="0"/>
                      </a:rPr>
                      <m:t>𝒙</m:t>
                    </m:r>
                    <m:r>
                      <a:rPr lang="pt-BR" sz="2600" i="1">
                        <a:latin typeface="Cambria Math" panose="02040503050406030204" pitchFamily="18" charset="0"/>
                      </a:rPr>
                      <m:t>)</m:t>
                    </m:r>
                  </m:oMath>
                </a14:m>
                <a:r>
                  <a:rPr lang="pt-BR" sz="2600" dirty="0"/>
                  <a:t>, devido a suposição errada sobre a complexidade dos dados, não seria possível obter-se um modelo que se aproximesse do </a:t>
                </a:r>
                <a:r>
                  <a:rPr lang="pt-BR" sz="2600" b="1" i="1" dirty="0"/>
                  <a:t>mapeamento verdadeiro</a:t>
                </a:r>
                <a:r>
                  <a:rPr lang="pt-BR" sz="2600" dirty="0"/>
                  <a:t>, </a:t>
                </a:r>
                <a14:m>
                  <m:oMath xmlns:m="http://schemas.openxmlformats.org/officeDocument/2006/math">
                    <m:r>
                      <a:rPr lang="pt-BR" sz="2600" i="1">
                        <a:latin typeface="Cambria Math" panose="02040503050406030204" pitchFamily="18" charset="0"/>
                      </a:rPr>
                      <m:t>𝑦</m:t>
                    </m:r>
                    <m:r>
                      <a:rPr lang="pt-BR" sz="2600" i="1">
                        <a:latin typeface="Cambria Math" panose="02040503050406030204" pitchFamily="18" charset="0"/>
                      </a:rPr>
                      <m:t>=</m:t>
                    </m:r>
                    <m:r>
                      <a:rPr lang="pt-BR" sz="2600" i="1">
                        <a:latin typeface="Cambria Math" panose="02040503050406030204" pitchFamily="18" charset="0"/>
                      </a:rPr>
                      <m:t>𝑓</m:t>
                    </m:r>
                    <m:r>
                      <a:rPr lang="pt-BR" sz="2600" i="1">
                        <a:latin typeface="Cambria Math" panose="02040503050406030204" pitchFamily="18" charset="0"/>
                      </a:rPr>
                      <m:t>(</m:t>
                    </m:r>
                    <m:r>
                      <a:rPr lang="pt-BR" sz="2600" b="1" i="1">
                        <a:latin typeface="Cambria Math" panose="02040503050406030204" pitchFamily="18" charset="0"/>
                      </a:rPr>
                      <m:t>𝒙</m:t>
                    </m:r>
                    <m:r>
                      <a:rPr lang="pt-BR" sz="2600" i="1">
                        <a:latin typeface="Cambria Math" panose="02040503050406030204" pitchFamily="18" charset="0"/>
                      </a:rPr>
                      <m:t>)</m:t>
                    </m:r>
                  </m:oMath>
                </a14:m>
                <a:r>
                  <a:rPr lang="pt-BR" sz="2600" dirty="0"/>
                  <a:t>.</a:t>
                </a:r>
              </a:p>
              <a:p>
                <a:pPr lvl="1"/>
                <a:r>
                  <a:rPr lang="pt-BR" sz="2600" dirty="0"/>
                  <a:t>Modelos com </a:t>
                </a:r>
                <a:r>
                  <a:rPr lang="pt-BR" sz="2600" b="1" i="1" dirty="0"/>
                  <a:t>alto</a:t>
                </a:r>
                <a:r>
                  <a:rPr lang="pt-BR" sz="2600" dirty="0"/>
                  <a:t> </a:t>
                </a:r>
                <a:r>
                  <a:rPr lang="pt-BR" sz="2600" b="1" i="1" dirty="0"/>
                  <a:t>bias</a:t>
                </a:r>
                <a:r>
                  <a:rPr lang="pt-BR" sz="2600" dirty="0"/>
                  <a:t> tendem a </a:t>
                </a:r>
                <a:r>
                  <a:rPr lang="pt-BR" sz="2600" b="1" i="1" dirty="0"/>
                  <a:t>subajustar</a:t>
                </a:r>
                <a:r>
                  <a:rPr lang="pt-BR" sz="2600" dirty="0"/>
                  <a:t> os dados de treinamento, perdendo relações importantes entre os atributos e os rótulos/objetivos.</a:t>
                </a:r>
              </a:p>
              <a:p>
                <a:pPr lvl="1"/>
                <a:r>
                  <a:rPr lang="pt-BR" sz="2600" dirty="0"/>
                  <a:t>Um </a:t>
                </a:r>
                <a:r>
                  <a:rPr lang="pt-BR" sz="2600" b="1" i="1" dirty="0"/>
                  <a:t>bias alto</a:t>
                </a:r>
                <a:r>
                  <a:rPr lang="pt-BR" sz="2600" dirty="0"/>
                  <a:t> leva a altos erros de treinamento e teste.</a:t>
                </a:r>
              </a:p>
              <a:p>
                <a:pPr lvl="1"/>
                <a:r>
                  <a:rPr lang="pt-BR" sz="2600" b="1" dirty="0"/>
                  <a:t>Exemplo</a:t>
                </a:r>
                <a:r>
                  <a:rPr lang="pt-BR" sz="2600" dirty="0"/>
                  <a:t>: o modelo de ordem 1 supõe que o </a:t>
                </a:r>
                <a:r>
                  <a:rPr lang="pt-BR" sz="2600" b="1" i="1" dirty="0"/>
                  <a:t>mapeamento verdadeiro </a:t>
                </a:r>
                <a:r>
                  <a:rPr lang="pt-BR" sz="2600" dirty="0"/>
                  <a:t>pode ser modelado por uma </a:t>
                </a:r>
                <a:r>
                  <a:rPr lang="pt-BR" sz="2600" b="1" i="1" dirty="0"/>
                  <a:t>reta</a:t>
                </a:r>
                <a:r>
                  <a:rPr lang="pt-BR" sz="2600" dirty="0"/>
                  <a:t>. O que é claramente um </a:t>
                </a:r>
                <a:r>
                  <a:rPr lang="pt-BR" sz="2600" b="1" dirty="0"/>
                  <a:t>erro de representação</a:t>
                </a:r>
                <a:r>
                  <a:rPr lang="pt-BR" sz="26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0998200" cy="5167312"/>
              </a:xfrm>
              <a:blipFill rotWithShape="0">
                <a:blip r:embed="rId3"/>
                <a:stretch>
                  <a:fillRect l="-998" t="-2594" r="-942"/>
                </a:stretch>
              </a:blipFill>
            </p:spPr>
            <p:txBody>
              <a:bodyPr/>
              <a:lstStyle/>
              <a:p>
                <a:r>
                  <a:rPr lang="pt-BR">
                    <a:noFill/>
                  </a:rPr>
                  <a:t> </a:t>
                </a:r>
              </a:p>
            </p:txBody>
          </p:sp>
        </mc:Fallback>
      </mc:AlternateContent>
    </p:spTree>
    <p:extLst>
      <p:ext uri="{BB962C8B-B14F-4D97-AF65-F5344CB8AC3E}">
        <p14:creationId xmlns:p14="http://schemas.microsoft.com/office/powerpoint/2010/main" val="928803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p:sp>
        <p:nvSpPr>
          <p:cNvPr id="3" name="Content Placeholder 2"/>
          <p:cNvSpPr>
            <a:spLocks noGrp="1"/>
          </p:cNvSpPr>
          <p:nvPr>
            <p:ph idx="1"/>
          </p:nvPr>
        </p:nvSpPr>
        <p:spPr>
          <a:xfrm>
            <a:off x="838200" y="1825625"/>
            <a:ext cx="10998200" cy="4812242"/>
          </a:xfrm>
        </p:spPr>
        <p:txBody>
          <a:bodyPr>
            <a:normAutofit lnSpcReduction="10000"/>
          </a:bodyPr>
          <a:lstStyle/>
          <a:p>
            <a:r>
              <a:rPr lang="pt-BR" b="1" dirty="0"/>
              <a:t>Erro de generalização</a:t>
            </a:r>
            <a:r>
              <a:rPr lang="pt-BR" dirty="0"/>
              <a:t>: é o erro devido à sensibilidade excessiva do modelo à pequenas variações nos dados de treinamento, ou seja, esse erro mede o quanto o modelo depende dos dados de treinamento.</a:t>
            </a:r>
          </a:p>
          <a:p>
            <a:pPr lvl="1"/>
            <a:r>
              <a:rPr lang="pt-BR" sz="2600" dirty="0"/>
              <a:t>Também conhecido como </a:t>
            </a:r>
            <a:r>
              <a:rPr lang="pt-BR" sz="2600" b="1" i="1" dirty="0"/>
              <a:t>erro de estimação/predição</a:t>
            </a:r>
            <a:r>
              <a:rPr lang="pt-BR" sz="2600" dirty="0"/>
              <a:t>, ou </a:t>
            </a:r>
            <a:r>
              <a:rPr lang="pt-BR" sz="2600" b="1" i="1" dirty="0"/>
              <a:t>variância</a:t>
            </a:r>
            <a:r>
              <a:rPr lang="pt-BR" sz="2600" dirty="0"/>
              <a:t>.</a:t>
            </a:r>
          </a:p>
          <a:p>
            <a:pPr lvl="1"/>
            <a:r>
              <a:rPr lang="pt-BR" sz="2600" dirty="0"/>
              <a:t>Depende do nível de complexidade do modelo de aproximação.</a:t>
            </a:r>
          </a:p>
          <a:p>
            <a:pPr lvl="1"/>
            <a:r>
              <a:rPr lang="pt-BR" sz="2600" dirty="0"/>
              <a:t>Um modelo com alto grau de complexidade (como um modelo polinomial de alto grau) provavelmente apresenta alta </a:t>
            </a:r>
            <a:r>
              <a:rPr lang="pt-BR" sz="2600" b="1" dirty="0"/>
              <a:t>variância</a:t>
            </a:r>
            <a:r>
              <a:rPr lang="pt-BR" sz="2600" dirty="0"/>
              <a:t> e, portanto, </a:t>
            </a:r>
            <a:r>
              <a:rPr lang="pt-BR" sz="2600" b="1" i="1" dirty="0"/>
              <a:t>sobreajusta</a:t>
            </a:r>
            <a:r>
              <a:rPr lang="pt-BR" sz="2600" dirty="0"/>
              <a:t> o modelo aos dados de treinamento.</a:t>
            </a:r>
          </a:p>
          <a:p>
            <a:pPr lvl="1"/>
            <a:r>
              <a:rPr lang="pt-BR" sz="2600" dirty="0"/>
              <a:t>Em outras palavras</a:t>
            </a:r>
            <a:r>
              <a:rPr lang="pt-BR" sz="2600" dirty="0" smtClean="0"/>
              <a:t>, a </a:t>
            </a:r>
            <a:r>
              <a:rPr lang="pt-BR" sz="2600" dirty="0"/>
              <a:t>alta variância faz com que modelos aprendam o ruído presente no conjunto de treinamento, resultando em baixo erro de treinamento e alto erro de validação.</a:t>
            </a:r>
          </a:p>
          <a:p>
            <a:pPr lvl="1"/>
            <a:r>
              <a:rPr lang="pt-BR" sz="2600" b="1" dirty="0"/>
              <a:t>Exemplo</a:t>
            </a:r>
            <a:r>
              <a:rPr lang="pt-BR" sz="2600" dirty="0"/>
              <a:t>: o polinômio de ordem 30 do exemplo anterior passa por todos os pontos e não aprende o mapeamento verdadeiro.</a:t>
            </a:r>
          </a:p>
        </p:txBody>
      </p:sp>
    </p:spTree>
    <p:extLst>
      <p:ext uri="{BB962C8B-B14F-4D97-AF65-F5344CB8AC3E}">
        <p14:creationId xmlns:p14="http://schemas.microsoft.com/office/powerpoint/2010/main" val="1604511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p:sp>
        <p:nvSpPr>
          <p:cNvPr id="3" name="Content Placeholder 2"/>
          <p:cNvSpPr>
            <a:spLocks noGrp="1"/>
          </p:cNvSpPr>
          <p:nvPr>
            <p:ph idx="1"/>
          </p:nvPr>
        </p:nvSpPr>
        <p:spPr>
          <a:xfrm>
            <a:off x="838200" y="1825625"/>
            <a:ext cx="10998200" cy="4812242"/>
          </a:xfrm>
        </p:spPr>
        <p:txBody>
          <a:bodyPr>
            <a:normAutofit/>
          </a:bodyPr>
          <a:lstStyle/>
          <a:p>
            <a:r>
              <a:rPr lang="pt-BR" b="1" dirty="0" smtClean="0"/>
              <a:t>Erro irredutível</a:t>
            </a:r>
            <a:r>
              <a:rPr lang="pt-BR" dirty="0" smtClean="0"/>
              <a:t>: é o erro devido ao ruído contido nos dados. </a:t>
            </a:r>
          </a:p>
          <a:p>
            <a:pPr lvl="1"/>
            <a:r>
              <a:rPr lang="pt-BR" sz="2600" dirty="0" smtClean="0"/>
              <a:t>É o erro que não pode ser reduzido através da criação de bons modelos.</a:t>
            </a:r>
          </a:p>
          <a:p>
            <a:pPr lvl="1"/>
            <a:r>
              <a:rPr lang="pt-BR" sz="2600" dirty="0" smtClean="0"/>
              <a:t>Por melhor que seja nosso modelo, os dados terão uma certa quantidade de ruído que não pode ser removido.</a:t>
            </a:r>
          </a:p>
          <a:p>
            <a:pPr lvl="1"/>
            <a:r>
              <a:rPr lang="pt-BR" dirty="0">
                <a:solidFill>
                  <a:srgbClr val="00B0F0"/>
                </a:solidFill>
              </a:rPr>
              <a:t>Exemplo: </a:t>
            </a:r>
            <a:r>
              <a:rPr lang="pt-BR" dirty="0" smtClean="0">
                <a:solidFill>
                  <a:srgbClr val="00B0F0"/>
                </a:solidFill>
              </a:rPr>
              <a:t>polynomial_regression_mse_big_data_set.ipynb</a:t>
            </a:r>
            <a:endParaRPr lang="pt-BR" b="1" dirty="0" smtClean="0"/>
          </a:p>
          <a:p>
            <a:r>
              <a:rPr lang="pt-BR" b="1" dirty="0" smtClean="0"/>
              <a:t>Erro de computação</a:t>
            </a:r>
            <a:r>
              <a:rPr lang="pt-BR" dirty="0" smtClean="0"/>
              <a:t>: é o erro decorrente do fato de que nem sempre é possível explorar devidamente o espaço de hipóteses.</a:t>
            </a:r>
          </a:p>
          <a:p>
            <a:pPr lvl="1"/>
            <a:r>
              <a:rPr lang="pt-BR" sz="2600" dirty="0" smtClean="0"/>
              <a:t>Também conhecido como </a:t>
            </a:r>
            <a:r>
              <a:rPr lang="pt-BR" sz="2600" b="1" dirty="0" smtClean="0"/>
              <a:t>erro de otimização</a:t>
            </a:r>
            <a:r>
              <a:rPr lang="pt-BR" sz="2600" dirty="0" smtClean="0"/>
              <a:t>.</a:t>
            </a:r>
          </a:p>
          <a:p>
            <a:pPr lvl="1"/>
            <a:r>
              <a:rPr lang="pt-BR" sz="2600" b="1" dirty="0" smtClean="0"/>
              <a:t>Motivos possíveis</a:t>
            </a:r>
            <a:r>
              <a:rPr lang="pt-BR" sz="2600" dirty="0" smtClean="0"/>
              <a:t>: mínimos locais, limitação dos recursos computacionais para a busca/treinamento do modelo e uso de representação numérica de precisão finita.</a:t>
            </a:r>
            <a:endParaRPr lang="pt-BR" sz="2600" dirty="0"/>
          </a:p>
        </p:txBody>
      </p:sp>
    </p:spTree>
    <p:extLst>
      <p:ext uri="{BB962C8B-B14F-4D97-AF65-F5344CB8AC3E}">
        <p14:creationId xmlns:p14="http://schemas.microsoft.com/office/powerpoint/2010/main" val="574276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avaliar e escolher a melhor hipótese?</a:t>
            </a:r>
          </a:p>
        </p:txBody>
      </p:sp>
      <p:sp>
        <p:nvSpPr>
          <p:cNvPr id="3" name="Content Placeholder 2"/>
          <p:cNvSpPr>
            <a:spLocks noGrp="1"/>
          </p:cNvSpPr>
          <p:nvPr>
            <p:ph idx="1"/>
          </p:nvPr>
        </p:nvSpPr>
        <p:spPr>
          <a:xfrm>
            <a:off x="838199" y="1825625"/>
            <a:ext cx="11127829" cy="4351338"/>
          </a:xfrm>
        </p:spPr>
        <p:txBody>
          <a:bodyPr/>
          <a:lstStyle/>
          <a:p>
            <a:r>
              <a:rPr lang="pt-BR" dirty="0"/>
              <a:t>Após todas essas informações, algumas perguntas surgem </a:t>
            </a:r>
            <a:r>
              <a:rPr lang="pt-BR" dirty="0" smtClean="0"/>
              <a:t>a </a:t>
            </a:r>
            <a:r>
              <a:rPr lang="pt-BR" dirty="0"/>
              <a:t>respeito do modelo e seu treinamento.</a:t>
            </a:r>
          </a:p>
          <a:p>
            <a:r>
              <a:rPr lang="pt-BR" dirty="0"/>
              <a:t>Como escolhemos a </a:t>
            </a:r>
            <a:r>
              <a:rPr lang="pt-BR" b="1" i="1" dirty="0"/>
              <a:t>função hipótese </a:t>
            </a:r>
            <a:r>
              <a:rPr lang="pt-BR" dirty="0"/>
              <a:t>quando não conhecemos o </a:t>
            </a:r>
            <a:r>
              <a:rPr lang="pt-BR" b="1" i="1" dirty="0"/>
              <a:t>mapeamento verdadeiro</a:t>
            </a:r>
            <a:r>
              <a:rPr lang="pt-BR" dirty="0"/>
              <a:t>? </a:t>
            </a:r>
          </a:p>
          <a:p>
            <a:pPr lvl="1"/>
            <a:r>
              <a:rPr lang="pt-BR" dirty="0"/>
              <a:t>Ou seja, o quão complexo deve ser o modelo? </a:t>
            </a:r>
          </a:p>
          <a:p>
            <a:r>
              <a:rPr lang="pt-BR" dirty="0"/>
              <a:t>Como podemos dizer que o modelo está ajustando demais ou insuficientemente?</a:t>
            </a:r>
          </a:p>
          <a:p>
            <a:r>
              <a:rPr lang="pt-BR" dirty="0"/>
              <a:t>O quão bem podemos prever dados futuros resultantes do mesmo modelo gerador (i.e., o quão bem podemos </a:t>
            </a:r>
            <a:r>
              <a:rPr lang="pt-BR" b="1" i="1" dirty="0"/>
              <a:t>generalizar</a:t>
            </a:r>
            <a:r>
              <a:rPr lang="pt-BR" dirty="0"/>
              <a:t>) ?</a:t>
            </a:r>
          </a:p>
        </p:txBody>
      </p:sp>
    </p:spTree>
    <p:extLst>
      <p:ext uri="{BB962C8B-B14F-4D97-AF65-F5344CB8AC3E}">
        <p14:creationId xmlns:p14="http://schemas.microsoft.com/office/powerpoint/2010/main" val="2110697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Validação cruzada</a:t>
            </a:r>
          </a:p>
        </p:txBody>
      </p:sp>
      <p:sp>
        <p:nvSpPr>
          <p:cNvPr id="3" name="Content Placeholder 2"/>
          <p:cNvSpPr>
            <a:spLocks noGrp="1"/>
          </p:cNvSpPr>
          <p:nvPr>
            <p:ph idx="1"/>
          </p:nvPr>
        </p:nvSpPr>
        <p:spPr>
          <a:xfrm>
            <a:off x="838199" y="1825624"/>
            <a:ext cx="10875579" cy="4701300"/>
          </a:xfrm>
        </p:spPr>
        <p:txBody>
          <a:bodyPr>
            <a:normAutofit/>
          </a:bodyPr>
          <a:lstStyle/>
          <a:p>
            <a:r>
              <a:rPr lang="pt-BR" b="1" i="1" dirty="0"/>
              <a:t>Validação cruzada</a:t>
            </a:r>
            <a:r>
              <a:rPr lang="pt-BR" dirty="0"/>
              <a:t> é uma das formas de se avaliar quantitativamente o sobreajuste ou subajuste de um modelo, ou seja, </a:t>
            </a:r>
            <a:r>
              <a:rPr lang="pt-BR" b="1" i="1" dirty="0"/>
              <a:t>validar o modelo</a:t>
            </a:r>
            <a:r>
              <a:rPr lang="pt-BR" dirty="0"/>
              <a:t>.</a:t>
            </a:r>
          </a:p>
          <a:p>
            <a:r>
              <a:rPr lang="pt-BR" dirty="0"/>
              <a:t>Na </a:t>
            </a:r>
            <a:r>
              <a:rPr lang="pt-BR" b="1" i="1" dirty="0"/>
              <a:t>validação cruzada</a:t>
            </a:r>
            <a:r>
              <a:rPr lang="pt-BR" dirty="0"/>
              <a:t>, nós dividimos o conjunto de exemplos em 2 outros conjuntos, o de treinamento e o de validação (ou teste) do modelo.</a:t>
            </a:r>
          </a:p>
          <a:p>
            <a:r>
              <a:rPr lang="pt-BR" dirty="0"/>
              <a:t>O objetivo é testar a capacidade do modelo em prever novos dados que não foram utilizados durante o treinamento (conjunto de validação), ou seja, </a:t>
            </a:r>
            <a:r>
              <a:rPr lang="pt-BR" b="1" i="1" dirty="0"/>
              <a:t>generalizar</a:t>
            </a:r>
            <a:r>
              <a:rPr lang="pt-BR" dirty="0"/>
              <a:t>.</a:t>
            </a:r>
          </a:p>
          <a:p>
            <a:r>
              <a:rPr lang="pt-BR" b="1" dirty="0"/>
              <a:t>OBS</a:t>
            </a:r>
            <a:r>
              <a:rPr lang="pt-BR" dirty="0"/>
              <a:t>.: devemos nos assegurar que os conjuntos sejam suficientemente representativos do mapeamento que se pretende aproximar.</a:t>
            </a:r>
          </a:p>
        </p:txBody>
      </p:sp>
    </p:spTree>
    <p:extLst>
      <p:ext uri="{BB962C8B-B14F-4D97-AF65-F5344CB8AC3E}">
        <p14:creationId xmlns:p14="http://schemas.microsoft.com/office/powerpoint/2010/main" val="1135301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Motivação</a:t>
            </a:r>
            <a:endParaRPr lang="pt-BR" dirty="0"/>
          </a:p>
        </p:txBody>
      </p:sp>
      <p:sp>
        <p:nvSpPr>
          <p:cNvPr id="3" name="Content Placeholder 2"/>
          <p:cNvSpPr>
            <a:spLocks noGrp="1"/>
          </p:cNvSpPr>
          <p:nvPr>
            <p:ph idx="1"/>
          </p:nvPr>
        </p:nvSpPr>
        <p:spPr>
          <a:xfrm>
            <a:off x="838199" y="1825624"/>
            <a:ext cx="10881049" cy="1761637"/>
          </a:xfrm>
        </p:spPr>
        <p:txBody>
          <a:bodyPr>
            <a:normAutofit fontScale="92500" lnSpcReduction="10000"/>
          </a:bodyPr>
          <a:lstStyle/>
          <a:p>
            <a:r>
              <a:rPr lang="pt-BR" dirty="0"/>
              <a:t>E se os dados </a:t>
            </a:r>
            <a:r>
              <a:rPr lang="pt-BR" dirty="0" smtClean="0"/>
              <a:t>tiverem um formato mais complexo </a:t>
            </a:r>
            <a:r>
              <a:rPr lang="pt-BR" dirty="0"/>
              <a:t>do que uma simples linha reta?</a:t>
            </a:r>
          </a:p>
          <a:p>
            <a:r>
              <a:rPr lang="pt-BR" dirty="0"/>
              <a:t>Como </a:t>
            </a:r>
            <a:r>
              <a:rPr lang="pt-BR" dirty="0" smtClean="0"/>
              <a:t>encontraríamos um </a:t>
            </a:r>
            <a:r>
              <a:rPr lang="pt-BR" dirty="0"/>
              <a:t>modelo que aproxime as funções abaixo?</a:t>
            </a:r>
          </a:p>
          <a:p>
            <a:r>
              <a:rPr lang="pt-BR" dirty="0"/>
              <a:t>Uma reta claramente não seria uma boa escolha. </a:t>
            </a:r>
          </a:p>
          <a:p>
            <a:endParaRPr lang="pt-BR" dirty="0"/>
          </a:p>
        </p:txBody>
      </p:sp>
      <p:pic>
        <p:nvPicPr>
          <p:cNvPr id="5" name="Picture 4"/>
          <p:cNvPicPr>
            <a:picLocks noChangeAspect="1"/>
          </p:cNvPicPr>
          <p:nvPr/>
        </p:nvPicPr>
        <p:blipFill rotWithShape="1">
          <a:blip r:embed="rId3"/>
          <a:srcRect l="7137" t="6054" r="8725" b="4240"/>
          <a:stretch/>
        </p:blipFill>
        <p:spPr>
          <a:xfrm>
            <a:off x="4610100" y="3805744"/>
            <a:ext cx="2971800" cy="2772434"/>
          </a:xfrm>
          <a:prstGeom prst="rect">
            <a:avLst/>
          </a:prstGeom>
        </p:spPr>
      </p:pic>
      <p:pic>
        <p:nvPicPr>
          <p:cNvPr id="6" name="Picture 5"/>
          <p:cNvPicPr>
            <a:picLocks noChangeAspect="1"/>
          </p:cNvPicPr>
          <p:nvPr/>
        </p:nvPicPr>
        <p:blipFill rotWithShape="1">
          <a:blip r:embed="rId4"/>
          <a:srcRect l="6034" t="6298" r="7846" b="3500"/>
          <a:stretch/>
        </p:blipFill>
        <p:spPr>
          <a:xfrm>
            <a:off x="838200" y="3805744"/>
            <a:ext cx="3045629" cy="2772434"/>
          </a:xfrm>
          <a:prstGeom prst="rect">
            <a:avLst/>
          </a:prstGeom>
        </p:spPr>
      </p:pic>
      <p:pic>
        <p:nvPicPr>
          <p:cNvPr id="7" name="Picture 6"/>
          <p:cNvPicPr>
            <a:picLocks noChangeAspect="1"/>
          </p:cNvPicPr>
          <p:nvPr/>
        </p:nvPicPr>
        <p:blipFill rotWithShape="1">
          <a:blip r:embed="rId5"/>
          <a:srcRect l="6034" t="6628" r="8132" b="3829"/>
          <a:stretch/>
        </p:blipFill>
        <p:spPr>
          <a:xfrm>
            <a:off x="8308171" y="3805744"/>
            <a:ext cx="3064366" cy="2778359"/>
          </a:xfrm>
          <a:prstGeom prst="rect">
            <a:avLst/>
          </a:prstGeom>
        </p:spPr>
      </p:pic>
    </p:spTree>
    <p:extLst>
      <p:ext uri="{BB962C8B-B14F-4D97-AF65-F5344CB8AC3E}">
        <p14:creationId xmlns:p14="http://schemas.microsoft.com/office/powerpoint/2010/main" val="14369188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50420" cy="1325563"/>
          </a:xfrm>
        </p:spPr>
        <p:txBody>
          <a:bodyPr/>
          <a:lstStyle/>
          <a:p>
            <a:r>
              <a:rPr lang="pt-BR" dirty="0"/>
              <a:t>Comportamento “</a:t>
            </a:r>
            <a:r>
              <a:rPr lang="pt-BR" b="1" i="1" dirty="0"/>
              <a:t>típico”</a:t>
            </a:r>
            <a:r>
              <a:rPr lang="pt-BR" dirty="0"/>
              <a:t> dos erros de treinamento e validação</a:t>
            </a:r>
          </a:p>
        </p:txBody>
      </p:sp>
      <p:sp>
        <p:nvSpPr>
          <p:cNvPr id="3" name="Content Placeholder 2"/>
          <p:cNvSpPr>
            <a:spLocks noGrp="1"/>
          </p:cNvSpPr>
          <p:nvPr>
            <p:ph idx="1"/>
          </p:nvPr>
        </p:nvSpPr>
        <p:spPr>
          <a:xfrm>
            <a:off x="838200" y="5596760"/>
            <a:ext cx="11064766" cy="1183672"/>
          </a:xfrm>
        </p:spPr>
        <p:txBody>
          <a:bodyPr>
            <a:normAutofit fontScale="92500" lnSpcReduction="10000"/>
          </a:bodyPr>
          <a:lstStyle/>
          <a:p>
            <a:r>
              <a:rPr lang="pt-BR" b="1" dirty="0"/>
              <a:t>Subajuste ou bias</a:t>
            </a:r>
            <a:r>
              <a:rPr lang="pt-BR" dirty="0"/>
              <a:t>: erros de treinamento e validação tendem a serem elevados.</a:t>
            </a:r>
          </a:p>
          <a:p>
            <a:r>
              <a:rPr lang="pt-BR" b="1" dirty="0"/>
              <a:t>Sobreajuste ou variância</a:t>
            </a:r>
            <a:r>
              <a:rPr lang="pt-BR" dirty="0"/>
              <a:t>: erro de treinamento é baixo mas erro de validação é alto.</a:t>
            </a:r>
          </a:p>
        </p:txBody>
      </p:sp>
      <p:pic>
        <p:nvPicPr>
          <p:cNvPr id="6" name="Picture 5"/>
          <p:cNvPicPr>
            <a:picLocks noChangeAspect="1"/>
          </p:cNvPicPr>
          <p:nvPr/>
        </p:nvPicPr>
        <p:blipFill>
          <a:blip r:embed="rId2"/>
          <a:stretch>
            <a:fillRect/>
          </a:stretch>
        </p:blipFill>
        <p:spPr>
          <a:xfrm>
            <a:off x="2612287" y="1737986"/>
            <a:ext cx="6967425" cy="3764181"/>
          </a:xfrm>
          <a:prstGeom prst="rect">
            <a:avLst/>
          </a:prstGeom>
        </p:spPr>
      </p:pic>
      <p:sp>
        <p:nvSpPr>
          <p:cNvPr id="7" name="Rectangle 6"/>
          <p:cNvSpPr/>
          <p:nvPr/>
        </p:nvSpPr>
        <p:spPr>
          <a:xfrm>
            <a:off x="5607271" y="3465581"/>
            <a:ext cx="599090" cy="1389255"/>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Arrow Connector 8"/>
          <p:cNvCxnSpPr/>
          <p:nvPr/>
        </p:nvCxnSpPr>
        <p:spPr>
          <a:xfrm flipH="1">
            <a:off x="3862552" y="4238092"/>
            <a:ext cx="1744719" cy="6640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35622" y="4487767"/>
            <a:ext cx="1466193" cy="923330"/>
          </a:xfrm>
          <a:prstGeom prst="rect">
            <a:avLst/>
          </a:prstGeom>
          <a:noFill/>
        </p:spPr>
        <p:txBody>
          <a:bodyPr wrap="square" rtlCol="0">
            <a:spAutoFit/>
          </a:bodyPr>
          <a:lstStyle/>
          <a:p>
            <a:r>
              <a:rPr lang="pt-BR" i="1" dirty="0">
                <a:latin typeface="Times New Roman" panose="02020603050405020304" pitchFamily="18" charset="0"/>
                <a:cs typeface="Times New Roman" panose="02020603050405020304" pitchFamily="18" charset="0"/>
              </a:rPr>
              <a:t>Região ótima, ambos erros são baixos</a:t>
            </a:r>
          </a:p>
        </p:txBody>
      </p:sp>
    </p:spTree>
    <p:extLst>
      <p:ext uri="{BB962C8B-B14F-4D97-AF65-F5344CB8AC3E}">
        <p14:creationId xmlns:p14="http://schemas.microsoft.com/office/powerpoint/2010/main" val="1864681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Estratégias para </a:t>
            </a:r>
            <a:r>
              <a:rPr lang="pt-BR" dirty="0"/>
              <a:t>validação cruzada</a:t>
            </a:r>
          </a:p>
        </p:txBody>
      </p:sp>
      <p:sp>
        <p:nvSpPr>
          <p:cNvPr id="3" name="Content Placeholder 2"/>
          <p:cNvSpPr>
            <a:spLocks noGrp="1"/>
          </p:cNvSpPr>
          <p:nvPr>
            <p:ph idx="1"/>
          </p:nvPr>
        </p:nvSpPr>
        <p:spPr>
          <a:xfrm>
            <a:off x="838200" y="1825624"/>
            <a:ext cx="11069782" cy="4869089"/>
          </a:xfrm>
        </p:spPr>
        <p:txBody>
          <a:bodyPr>
            <a:normAutofit fontScale="85000" lnSpcReduction="20000"/>
          </a:bodyPr>
          <a:lstStyle/>
          <a:p>
            <a:r>
              <a:rPr lang="pt-BR" dirty="0" smtClean="0"/>
              <a:t>Estratégias para validação cruzada são técnicas </a:t>
            </a:r>
            <a:r>
              <a:rPr lang="pt-BR" dirty="0"/>
              <a:t>de validação de </a:t>
            </a:r>
            <a:r>
              <a:rPr lang="pt-BR" dirty="0" smtClean="0"/>
              <a:t>modelos usadas para </a:t>
            </a:r>
            <a:r>
              <a:rPr lang="pt-BR" dirty="0"/>
              <a:t>avaliar como os resultados de uma análise estatística </a:t>
            </a:r>
            <a:r>
              <a:rPr lang="pt-BR" dirty="0" smtClean="0"/>
              <a:t>irão generalizar </a:t>
            </a:r>
            <a:r>
              <a:rPr lang="pt-BR" dirty="0"/>
              <a:t>para um conjunto de dados </a:t>
            </a:r>
            <a:r>
              <a:rPr lang="pt-BR" dirty="0" smtClean="0"/>
              <a:t>independente, i.e</a:t>
            </a:r>
            <a:r>
              <a:rPr lang="pt-BR" dirty="0"/>
              <a:t>., dados que não foram usados </a:t>
            </a:r>
            <a:r>
              <a:rPr lang="pt-BR" dirty="0" smtClean="0"/>
              <a:t>durante o treinamento.</a:t>
            </a:r>
          </a:p>
          <a:p>
            <a:r>
              <a:rPr lang="pt-BR" dirty="0" smtClean="0"/>
              <a:t>A validação cruzada é utilizada para detectar problemas </a:t>
            </a:r>
            <a:r>
              <a:rPr lang="pt-BR" dirty="0"/>
              <a:t>como </a:t>
            </a:r>
            <a:r>
              <a:rPr lang="pt-BR" b="1" i="1" dirty="0" smtClean="0"/>
              <a:t>sobreajuste</a:t>
            </a:r>
            <a:r>
              <a:rPr lang="pt-BR" dirty="0" smtClean="0"/>
              <a:t> ou </a:t>
            </a:r>
            <a:r>
              <a:rPr lang="pt-BR" b="1" i="1" dirty="0"/>
              <a:t>viés de </a:t>
            </a:r>
            <a:r>
              <a:rPr lang="pt-BR" b="1" i="1" dirty="0" smtClean="0"/>
              <a:t>seleção </a:t>
            </a:r>
            <a:r>
              <a:rPr lang="pt-BR" dirty="0"/>
              <a:t>e para dar uma visão sobre como o modelo irá generalizar para um conjunto de dados </a:t>
            </a:r>
            <a:r>
              <a:rPr lang="pt-BR" dirty="0" smtClean="0"/>
              <a:t>independente.</a:t>
            </a:r>
          </a:p>
          <a:p>
            <a:pPr lvl="1"/>
            <a:r>
              <a:rPr lang="pt-BR" dirty="0"/>
              <a:t>O </a:t>
            </a:r>
            <a:r>
              <a:rPr lang="pt-BR" b="1" i="1" dirty="0"/>
              <a:t>viés de seleção </a:t>
            </a:r>
            <a:r>
              <a:rPr lang="pt-BR" dirty="0"/>
              <a:t>é o viés introduzido pela seleção de amostras para análise de um modelo de tal forma que este conjunto de amostras não seja representativo da população que se pretende analisar</a:t>
            </a:r>
            <a:r>
              <a:rPr lang="pt-BR" dirty="0" smtClean="0"/>
              <a:t>.</a:t>
            </a:r>
            <a:endParaRPr lang="pt-BR" dirty="0"/>
          </a:p>
          <a:p>
            <a:r>
              <a:rPr lang="pt-BR" dirty="0" smtClean="0"/>
              <a:t>Existem </a:t>
            </a:r>
            <a:r>
              <a:rPr lang="pt-BR" dirty="0"/>
              <a:t>diversas </a:t>
            </a:r>
            <a:r>
              <a:rPr lang="pt-BR" dirty="0" smtClean="0"/>
              <a:t>estratégias para </a:t>
            </a:r>
            <a:r>
              <a:rPr lang="pt-BR" dirty="0"/>
              <a:t>validação cruzada, sendo </a:t>
            </a:r>
            <a:r>
              <a:rPr lang="pt-BR" dirty="0" smtClean="0"/>
              <a:t>que as </a:t>
            </a:r>
            <a:r>
              <a:rPr lang="pt-BR" dirty="0"/>
              <a:t>mais </a:t>
            </a:r>
            <a:r>
              <a:rPr lang="pt-BR" dirty="0" smtClean="0"/>
              <a:t>utilizadas são:</a:t>
            </a:r>
            <a:endParaRPr lang="pt-BR" dirty="0"/>
          </a:p>
          <a:p>
            <a:pPr lvl="1">
              <a:buFont typeface="Courier New" panose="02070309020205020404" pitchFamily="49" charset="0"/>
              <a:buChar char="o"/>
            </a:pPr>
            <a:r>
              <a:rPr lang="pt-BR" sz="2800" dirty="0"/>
              <a:t>Holdout</a:t>
            </a:r>
          </a:p>
          <a:p>
            <a:pPr lvl="1">
              <a:buFont typeface="Courier New" panose="02070309020205020404" pitchFamily="49" charset="0"/>
              <a:buChar char="o"/>
            </a:pPr>
            <a:r>
              <a:rPr lang="pt-BR" sz="2800" dirty="0"/>
              <a:t>k-fold</a:t>
            </a:r>
          </a:p>
          <a:p>
            <a:pPr lvl="1">
              <a:buFont typeface="Courier New" panose="02070309020205020404" pitchFamily="49" charset="0"/>
              <a:buChar char="o"/>
            </a:pPr>
            <a:r>
              <a:rPr lang="pt-BR" sz="2800" dirty="0"/>
              <a:t>Leave-p-out</a:t>
            </a:r>
          </a:p>
          <a:p>
            <a:r>
              <a:rPr lang="pt-BR" dirty="0"/>
              <a:t>Existem outras </a:t>
            </a:r>
            <a:r>
              <a:rPr lang="pt-BR" dirty="0" smtClean="0"/>
              <a:t>estratégias, </a:t>
            </a:r>
            <a:r>
              <a:rPr lang="pt-BR" dirty="0"/>
              <a:t>mas todas outras podem ser vistas como variações de uma dessas três.</a:t>
            </a:r>
          </a:p>
        </p:txBody>
      </p:sp>
    </p:spTree>
    <p:extLst>
      <p:ext uri="{BB962C8B-B14F-4D97-AF65-F5344CB8AC3E}">
        <p14:creationId xmlns:p14="http://schemas.microsoft.com/office/powerpoint/2010/main" val="4120171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Holdout</a:t>
            </a:r>
          </a:p>
        </p:txBody>
      </p:sp>
      <p:sp>
        <p:nvSpPr>
          <p:cNvPr id="3" name="Content Placeholder 2"/>
          <p:cNvSpPr>
            <a:spLocks noGrp="1"/>
          </p:cNvSpPr>
          <p:nvPr>
            <p:ph idx="1"/>
          </p:nvPr>
        </p:nvSpPr>
        <p:spPr>
          <a:xfrm>
            <a:off x="838199" y="1538515"/>
            <a:ext cx="11107058" cy="1712807"/>
          </a:xfrm>
        </p:spPr>
        <p:txBody>
          <a:bodyPr>
            <a:normAutofit fontScale="77500" lnSpcReduction="20000"/>
          </a:bodyPr>
          <a:lstStyle/>
          <a:p>
            <a:r>
              <a:rPr lang="pt-BR" dirty="0"/>
              <a:t>É a </a:t>
            </a:r>
            <a:r>
              <a:rPr lang="pt-BR" dirty="0" smtClean="0"/>
              <a:t>estratégia mais </a:t>
            </a:r>
            <a:r>
              <a:rPr lang="pt-BR" dirty="0"/>
              <a:t>simples de validação cruzada e não acarreta em aumento da complexidade </a:t>
            </a:r>
            <a:r>
              <a:rPr lang="pt-BR" dirty="0" smtClean="0"/>
              <a:t>computacional, pois têm-se apenas um único par treinamento/validação.</a:t>
            </a:r>
            <a:endParaRPr lang="pt-BR" dirty="0"/>
          </a:p>
          <a:p>
            <a:r>
              <a:rPr lang="pt-BR" dirty="0"/>
              <a:t>Nessa abordagem, divide-se aleatóriamente o conjunto de dados em p (%) para treinamento e (1-p) (%) para validação.</a:t>
            </a:r>
          </a:p>
          <a:p>
            <a:r>
              <a:rPr lang="pt-BR" dirty="0"/>
              <a:t>Normalmente divide-se o conjunto de dados em 70/80% treinamento e 30/20% teste.</a:t>
            </a:r>
          </a:p>
        </p:txBody>
      </p:sp>
      <p:sp>
        <p:nvSpPr>
          <p:cNvPr id="12" name="Content Placeholder 2"/>
          <p:cNvSpPr txBox="1">
            <a:spLocks/>
          </p:cNvSpPr>
          <p:nvPr/>
        </p:nvSpPr>
        <p:spPr>
          <a:xfrm>
            <a:off x="838199" y="4822826"/>
            <a:ext cx="11107057" cy="186826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400" b="1" dirty="0"/>
              <a:t>Desvantagem</a:t>
            </a:r>
            <a:endParaRPr lang="pt-BR" dirty="0"/>
          </a:p>
          <a:p>
            <a:pPr lvl="1">
              <a:buFont typeface="Courier New" panose="02070309020205020404" pitchFamily="49" charset="0"/>
              <a:buChar char="o"/>
            </a:pPr>
            <a:r>
              <a:rPr lang="pt-BR" dirty="0"/>
              <a:t>Sofre com </a:t>
            </a:r>
            <a:r>
              <a:rPr lang="pt-BR" dirty="0" smtClean="0"/>
              <a:t>o problema de </a:t>
            </a:r>
            <a:r>
              <a:rPr lang="pt-BR" b="1" i="1" dirty="0" smtClean="0"/>
              <a:t>viés de seleção </a:t>
            </a:r>
            <a:r>
              <a:rPr lang="pt-BR" dirty="0" smtClean="0"/>
              <a:t>(o que acarreta em </a:t>
            </a:r>
            <a:r>
              <a:rPr lang="pt-BR" b="1" i="1" dirty="0" smtClean="0"/>
              <a:t>alta variância</a:t>
            </a:r>
            <a:r>
              <a:rPr lang="pt-BR" dirty="0" smtClean="0"/>
              <a:t>) pois </a:t>
            </a:r>
            <a:r>
              <a:rPr lang="pt-BR" dirty="0"/>
              <a:t>a validação pode depender muito de quais </a:t>
            </a:r>
            <a:r>
              <a:rPr lang="pt-BR" dirty="0" smtClean="0"/>
              <a:t>amostras vão </a:t>
            </a:r>
            <a:r>
              <a:rPr lang="pt-BR" dirty="0"/>
              <a:t>para o conjunto de treinamento e quais vão para o conjunto de testes e, portanto, a performance pode ser significativamente diferente dependendo de como a divisão é feita, ou seja, os resultados podem depender de uma escolha aleatória particular para </a:t>
            </a:r>
            <a:r>
              <a:rPr lang="pt-BR" dirty="0" smtClean="0"/>
              <a:t>conjuntos de treinamento e validação.</a:t>
            </a:r>
            <a:endParaRPr lang="pt-BR" dirty="0"/>
          </a:p>
          <a:p>
            <a:endParaRPr lang="pt-BR" dirty="0"/>
          </a:p>
        </p:txBody>
      </p:sp>
      <p:grpSp>
        <p:nvGrpSpPr>
          <p:cNvPr id="17" name="Group 16"/>
          <p:cNvGrpSpPr/>
          <p:nvPr/>
        </p:nvGrpSpPr>
        <p:grpSpPr>
          <a:xfrm>
            <a:off x="3541984" y="3104522"/>
            <a:ext cx="5108031" cy="1796447"/>
            <a:chOff x="3541984" y="3104522"/>
            <a:chExt cx="5108031" cy="1796447"/>
          </a:xfrm>
        </p:grpSpPr>
        <p:sp>
          <p:nvSpPr>
            <p:cNvPr id="4" name="Rectangle 3"/>
            <p:cNvSpPr/>
            <p:nvPr/>
          </p:nvSpPr>
          <p:spPr>
            <a:xfrm>
              <a:off x="3541987" y="3888684"/>
              <a:ext cx="3783725" cy="53602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80%</a:t>
              </a:r>
            </a:p>
          </p:txBody>
        </p:sp>
        <p:sp>
          <p:nvSpPr>
            <p:cNvPr id="5" name="Rectangle 4"/>
            <p:cNvSpPr/>
            <p:nvPr/>
          </p:nvSpPr>
          <p:spPr>
            <a:xfrm>
              <a:off x="7325712" y="3888684"/>
              <a:ext cx="1324303" cy="53602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20%</a:t>
              </a:r>
            </a:p>
          </p:txBody>
        </p:sp>
        <p:sp>
          <p:nvSpPr>
            <p:cNvPr id="6" name="Left Brace 5"/>
            <p:cNvSpPr/>
            <p:nvPr/>
          </p:nvSpPr>
          <p:spPr>
            <a:xfrm rot="5400000">
              <a:off x="5281906" y="1738859"/>
              <a:ext cx="303882" cy="3783725"/>
            </a:xfrm>
            <a:prstGeom prst="leftBrace">
              <a:avLst>
                <a:gd name="adj1" fmla="val 8333"/>
                <a:gd name="adj2" fmla="val 4958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TextBox 7"/>
            <p:cNvSpPr txBox="1"/>
            <p:nvPr/>
          </p:nvSpPr>
          <p:spPr>
            <a:xfrm>
              <a:off x="3541984" y="3104522"/>
              <a:ext cx="3783726" cy="369332"/>
            </a:xfrm>
            <a:prstGeom prst="rect">
              <a:avLst/>
            </a:prstGeom>
            <a:noFill/>
          </p:spPr>
          <p:txBody>
            <a:bodyPr wrap="square" rtlCol="0">
              <a:spAutoFit/>
            </a:bodyPr>
            <a:lstStyle/>
            <a:p>
              <a:pPr algn="ctr"/>
              <a:r>
                <a:rPr lang="pt-BR" dirty="0"/>
                <a:t>Treinamento</a:t>
              </a:r>
            </a:p>
          </p:txBody>
        </p:sp>
        <p:sp>
          <p:nvSpPr>
            <p:cNvPr id="9" name="Left Brace 8"/>
            <p:cNvSpPr/>
            <p:nvPr/>
          </p:nvSpPr>
          <p:spPr>
            <a:xfrm rot="5400000">
              <a:off x="7835922" y="2968571"/>
              <a:ext cx="303882" cy="1324304"/>
            </a:xfrm>
            <a:prstGeom prst="leftBrace">
              <a:avLst>
                <a:gd name="adj1" fmla="val 8333"/>
                <a:gd name="adj2" fmla="val 4958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TextBox 9"/>
            <p:cNvSpPr txBox="1"/>
            <p:nvPr/>
          </p:nvSpPr>
          <p:spPr>
            <a:xfrm>
              <a:off x="7325710" y="3109447"/>
              <a:ext cx="1324305" cy="369332"/>
            </a:xfrm>
            <a:prstGeom prst="rect">
              <a:avLst/>
            </a:prstGeom>
            <a:noFill/>
          </p:spPr>
          <p:txBody>
            <a:bodyPr wrap="square" rtlCol="0">
              <a:spAutoFit/>
            </a:bodyPr>
            <a:lstStyle/>
            <a:p>
              <a:pPr algn="ctr"/>
              <a:r>
                <a:rPr lang="pt-BR" dirty="0"/>
                <a:t>Validação</a:t>
              </a:r>
            </a:p>
          </p:txBody>
        </p:sp>
        <p:cxnSp>
          <p:nvCxnSpPr>
            <p:cNvPr id="15" name="Straight Arrow Connector 14"/>
            <p:cNvCxnSpPr/>
            <p:nvPr/>
          </p:nvCxnSpPr>
          <p:spPr>
            <a:xfrm>
              <a:off x="3541987" y="4592128"/>
              <a:ext cx="510802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41985" y="4531637"/>
              <a:ext cx="5108030" cy="369332"/>
            </a:xfrm>
            <a:prstGeom prst="rect">
              <a:avLst/>
            </a:prstGeom>
            <a:noFill/>
          </p:spPr>
          <p:txBody>
            <a:bodyPr wrap="square" rtlCol="0">
              <a:spAutoFit/>
            </a:bodyPr>
            <a:lstStyle/>
            <a:p>
              <a:pPr algn="ctr"/>
              <a:r>
                <a:rPr lang="pt-BR" dirty="0"/>
                <a:t>Total de dados</a:t>
              </a:r>
            </a:p>
          </p:txBody>
        </p:sp>
      </p:grpSp>
      <p:sp>
        <p:nvSpPr>
          <p:cNvPr id="7" name="Rectangle 6"/>
          <p:cNvSpPr/>
          <p:nvPr/>
        </p:nvSpPr>
        <p:spPr>
          <a:xfrm>
            <a:off x="6272046" y="6472473"/>
            <a:ext cx="5919954" cy="369332"/>
          </a:xfrm>
          <a:prstGeom prst="rect">
            <a:avLst/>
          </a:prstGeom>
        </p:spPr>
        <p:txBody>
          <a:bodyPr wrap="none">
            <a:spAutoFit/>
          </a:bodyPr>
          <a:lstStyle/>
          <a:p>
            <a:r>
              <a:rPr lang="pt-BR" dirty="0">
                <a:solidFill>
                  <a:schemeClr val="accent5"/>
                </a:solidFill>
              </a:rPr>
              <a:t>Exemplo: </a:t>
            </a:r>
            <a:r>
              <a:rPr lang="pt-BR" dirty="0" smtClean="0">
                <a:solidFill>
                  <a:schemeClr val="accent5"/>
                </a:solidFill>
              </a:rPr>
              <a:t>holdout_and_kfold_comparison_of_shuffling.ipynb</a:t>
            </a:r>
            <a:endParaRPr lang="pt-BR" dirty="0">
              <a:solidFill>
                <a:schemeClr val="accent5"/>
              </a:solidFill>
            </a:endParaRPr>
          </a:p>
        </p:txBody>
      </p:sp>
    </p:spTree>
    <p:extLst>
      <p:ext uri="{BB962C8B-B14F-4D97-AF65-F5344CB8AC3E}">
        <p14:creationId xmlns:p14="http://schemas.microsoft.com/office/powerpoint/2010/main" val="2758525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Holdout com SciKit-Learn</a:t>
            </a:r>
          </a:p>
        </p:txBody>
      </p:sp>
      <p:sp>
        <p:nvSpPr>
          <p:cNvPr id="3" name="Content Placeholder 2"/>
          <p:cNvSpPr>
            <a:spLocks noGrp="1"/>
          </p:cNvSpPr>
          <p:nvPr>
            <p:ph idx="1"/>
          </p:nvPr>
        </p:nvSpPr>
        <p:spPr>
          <a:xfrm>
            <a:off x="838200" y="4921135"/>
            <a:ext cx="10982498" cy="1629294"/>
          </a:xfrm>
        </p:spPr>
        <p:txBody>
          <a:bodyPr>
            <a:normAutofit fontScale="85000" lnSpcReduction="20000"/>
          </a:bodyPr>
          <a:lstStyle/>
          <a:p>
            <a:r>
              <a:rPr lang="pt-BR" dirty="0"/>
              <a:t>70% conjunto de treinamento e 30% conjunto de validação.</a:t>
            </a:r>
          </a:p>
          <a:p>
            <a:r>
              <a:rPr lang="pt-BR" dirty="0"/>
              <a:t>Tempo médio para execução com M = 100 é de aproximadamente 40 ms.</a:t>
            </a:r>
          </a:p>
          <a:p>
            <a:r>
              <a:rPr lang="pt-BR" dirty="0"/>
              <a:t>Erro quadrático médio diminui conforme ordem do polinômio aumenta. </a:t>
            </a:r>
          </a:p>
          <a:p>
            <a:r>
              <a:rPr lang="pt-BR" dirty="0"/>
              <a:t>Qual ordem escolher? Obsersando o gráfico eu diria 12, pois apresenta o menor erro.</a:t>
            </a:r>
          </a:p>
        </p:txBody>
      </p:sp>
      <p:sp>
        <p:nvSpPr>
          <p:cNvPr id="4" name="Rectangle 3"/>
          <p:cNvSpPr/>
          <p:nvPr/>
        </p:nvSpPr>
        <p:spPr>
          <a:xfrm>
            <a:off x="838200" y="1567234"/>
            <a:ext cx="5763492" cy="3046988"/>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train_test_split</a:t>
            </a:r>
          </a:p>
          <a:p>
            <a:endParaRPr lang="pt-BR" sz="1200" dirty="0">
              <a:solidFill>
                <a:srgbClr val="000000"/>
              </a:solidFill>
              <a:highlight>
                <a:srgbClr val="FFFFFF"/>
              </a:highlight>
            </a:endParaRPr>
          </a:p>
          <a:p>
            <a:r>
              <a:rPr lang="pt-BR" sz="1200" dirty="0">
                <a:solidFill>
                  <a:srgbClr val="008000"/>
                </a:solidFill>
                <a:highlight>
                  <a:srgbClr val="FFFFFF"/>
                </a:highlight>
              </a:rPr>
              <a:t># data set size.</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target function and its noisy version.</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6</a:t>
            </a:r>
            <a:r>
              <a:rPr lang="pt-BR" sz="1200" b="1" dirty="0">
                <a:solidFill>
                  <a:srgbClr val="000080"/>
                </a:solidFill>
                <a:highlight>
                  <a:srgbClr val="FFFFFF"/>
                </a:highlight>
              </a:rPr>
              <a:t>*</a:t>
            </a:r>
            <a:r>
              <a:rPr lang="pt-BR" sz="1200" dirty="0">
                <a:solidFill>
                  <a:srgbClr val="000000"/>
                </a:solidFill>
                <a:highlight>
                  <a:srgbClr val="FFFFFF"/>
                </a:highlight>
              </a:rPr>
              <a:t>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Split the whole set into random training and validation set.</a:t>
            </a:r>
          </a:p>
          <a:p>
            <a:r>
              <a:rPr lang="en-US" sz="1200" dirty="0">
                <a:solidFill>
                  <a:srgbClr val="008000"/>
                </a:solidFill>
                <a:highlight>
                  <a:srgbClr val="FFFFFF"/>
                </a:highlight>
              </a:rPr>
              <a:t># 70% training set</a:t>
            </a:r>
          </a:p>
          <a:p>
            <a:r>
              <a:rPr lang="en-US" sz="1200" dirty="0">
                <a:solidFill>
                  <a:srgbClr val="008000"/>
                </a:solidFill>
                <a:highlight>
                  <a:srgbClr val="FFFFFF"/>
                </a:highlight>
              </a:rPr>
              <a:t># 30% validation set</a:t>
            </a:r>
            <a:endParaRPr lang="en-US" sz="1200" dirty="0">
              <a:solidFill>
                <a:srgbClr val="000000"/>
              </a:solidFill>
              <a:highlight>
                <a:srgbClr val="FFFFFF"/>
              </a:highlight>
            </a:endParaRPr>
          </a:p>
          <a:p>
            <a:r>
              <a:rPr lang="pt-BR" sz="1200" dirty="0">
                <a:solidFill>
                  <a:srgbClr val="000000"/>
                </a:solidFill>
                <a:highlight>
                  <a:srgbClr val="FFFFFF"/>
                </a:highlight>
              </a:rPr>
              <a:t>x_train</a:t>
            </a:r>
            <a:r>
              <a:rPr lang="pt-BR" sz="1200" b="1" dirty="0">
                <a:solidFill>
                  <a:srgbClr val="000080"/>
                </a:solidFill>
                <a:highlight>
                  <a:srgbClr val="FFFFFF"/>
                </a:highlight>
              </a:rPr>
              <a:t>,</a:t>
            </a:r>
            <a:r>
              <a:rPr lang="pt-BR" sz="1200" dirty="0">
                <a:solidFill>
                  <a:srgbClr val="000000"/>
                </a:solidFill>
                <a:highlight>
                  <a:srgbClr val="FFFFFF"/>
                </a:highlight>
              </a:rPr>
              <a:t> x_val</a:t>
            </a:r>
            <a:r>
              <a:rPr lang="pt-BR" sz="1200" b="1" dirty="0">
                <a:solidFill>
                  <a:srgbClr val="000080"/>
                </a:solidFill>
                <a:highlight>
                  <a:srgbClr val="FFFFFF"/>
                </a:highlight>
              </a:rPr>
              <a:t>,</a:t>
            </a:r>
            <a:r>
              <a:rPr lang="pt-BR" sz="1200" dirty="0">
                <a:solidFill>
                  <a:srgbClr val="000000"/>
                </a:solidFill>
                <a:highlight>
                  <a:srgbClr val="FFFFFF"/>
                </a:highlight>
              </a:rPr>
              <a:t> y_train</a:t>
            </a:r>
            <a:r>
              <a:rPr lang="pt-BR" sz="1200" b="1" dirty="0">
                <a:solidFill>
                  <a:srgbClr val="000080"/>
                </a:solidFill>
                <a:highlight>
                  <a:srgbClr val="FFFFFF"/>
                </a:highlight>
              </a:rPr>
              <a:t>,</a:t>
            </a:r>
            <a:r>
              <a:rPr lang="pt-BR" sz="1200" dirty="0">
                <a:solidFill>
                  <a:srgbClr val="000000"/>
                </a:solidFill>
                <a:highlight>
                  <a:srgbClr val="FFFFFF"/>
                </a:highlight>
              </a:rPr>
              <a:t> y_val </a:t>
            </a:r>
            <a:r>
              <a:rPr lang="pt-BR" sz="1200" b="1" dirty="0">
                <a:solidFill>
                  <a:srgbClr val="000080"/>
                </a:solidFill>
                <a:highlight>
                  <a:srgbClr val="FFFFFF"/>
                </a:highlight>
              </a:rPr>
              <a:t>=</a:t>
            </a:r>
            <a:r>
              <a:rPr lang="pt-BR" sz="1200" dirty="0">
                <a:solidFill>
                  <a:srgbClr val="000000"/>
                </a:solidFill>
                <a:highlight>
                  <a:srgbClr val="FFFFFF"/>
                </a:highlight>
              </a:rPr>
              <a:t> train_test_split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r>
              <a:rPr lang="pt-BR" sz="1200" dirty="0">
                <a:solidFill>
                  <a:srgbClr val="000000"/>
                </a:solidFill>
                <a:highlight>
                  <a:srgbClr val="FFFFFF"/>
                </a:highlight>
              </a:rPr>
              <a:t> test_size</a:t>
            </a:r>
            <a:r>
              <a:rPr lang="pt-BR" sz="1200" b="1" dirty="0">
                <a:solidFill>
                  <a:srgbClr val="000080"/>
                </a:solidFill>
                <a:highlight>
                  <a:srgbClr val="FFFFFF"/>
                </a:highlight>
              </a:rPr>
              <a:t>=</a:t>
            </a:r>
            <a:r>
              <a:rPr lang="pt-BR" sz="1200" dirty="0">
                <a:solidFill>
                  <a:srgbClr val="FF0000"/>
                </a:solidFill>
                <a:highlight>
                  <a:srgbClr val="FFFFFF"/>
                </a:highlight>
              </a:rPr>
              <a:t>0.3</a:t>
            </a:r>
            <a:r>
              <a:rPr lang="pt-BR" sz="1200" b="1" dirty="0">
                <a:solidFill>
                  <a:srgbClr val="000080"/>
                </a:solidFill>
                <a:highlight>
                  <a:srgbClr val="FFFFFF"/>
                </a:highlight>
              </a:rPr>
              <a:t>,</a:t>
            </a:r>
            <a:r>
              <a:rPr lang="pt-BR" sz="1200" dirty="0">
                <a:solidFill>
                  <a:srgbClr val="000000"/>
                </a:solidFill>
                <a:highlight>
                  <a:srgbClr val="FFFFFF"/>
                </a:highlight>
              </a:rPr>
              <a:t> random_state</a:t>
            </a:r>
            <a:r>
              <a:rPr lang="pt-BR" sz="1200" b="1" dirty="0">
                <a:solidFill>
                  <a:srgbClr val="000080"/>
                </a:solidFill>
                <a:highlight>
                  <a:srgbClr val="FFFFFF"/>
                </a:highlight>
              </a:rPr>
              <a:t>=</a:t>
            </a:r>
            <a:r>
              <a:rPr lang="pt-BR" sz="1200" dirty="0">
                <a:solidFill>
                  <a:srgbClr val="FF0000"/>
                </a:solidFill>
                <a:highlight>
                  <a:srgbClr val="FFFFFF"/>
                </a:highlight>
              </a:rPr>
              <a:t>10</a:t>
            </a:r>
            <a:r>
              <a:rPr lang="pt-BR" sz="1200" b="1" dirty="0">
                <a:solidFill>
                  <a:srgbClr val="000080"/>
                </a:solidFill>
                <a:highlight>
                  <a:srgbClr val="FFFFFF"/>
                </a:highlight>
              </a:rPr>
              <a:t>)</a:t>
            </a:r>
            <a:endParaRPr lang="pt-BR" sz="1200" dirty="0">
              <a:solidFill>
                <a:srgbClr val="000000"/>
              </a:solidFill>
              <a:highlight>
                <a:srgbClr val="FFFFFF"/>
              </a:highlight>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849" t="11001" r="8787" b="2091"/>
          <a:stretch/>
        </p:blipFill>
        <p:spPr>
          <a:xfrm>
            <a:off x="7391390" y="1567234"/>
            <a:ext cx="3962410" cy="2492148"/>
          </a:xfrm>
          <a:prstGeom prst="rect">
            <a:avLst/>
          </a:prstGeom>
        </p:spPr>
      </p:pic>
      <p:sp>
        <p:nvSpPr>
          <p:cNvPr id="6" name="Rectangle 5"/>
          <p:cNvSpPr/>
          <p:nvPr/>
        </p:nvSpPr>
        <p:spPr>
          <a:xfrm>
            <a:off x="8245235" y="4181629"/>
            <a:ext cx="3404715" cy="369332"/>
          </a:xfrm>
          <a:prstGeom prst="rect">
            <a:avLst/>
          </a:prstGeom>
        </p:spPr>
        <p:txBody>
          <a:bodyPr wrap="none">
            <a:spAutoFit/>
          </a:bodyPr>
          <a:lstStyle/>
          <a:p>
            <a:r>
              <a:rPr lang="pt-BR" dirty="0">
                <a:solidFill>
                  <a:schemeClr val="accent5"/>
                </a:solidFill>
              </a:rPr>
              <a:t>Exemplo: validacao_cruzada.ipynb</a:t>
            </a:r>
          </a:p>
        </p:txBody>
      </p:sp>
      <p:pic>
        <p:nvPicPr>
          <p:cNvPr id="7"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8531" y="135686"/>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1187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120"/>
            <a:ext cx="10515600" cy="779606"/>
          </a:xfrm>
        </p:spPr>
        <p:txBody>
          <a:bodyPr/>
          <a:lstStyle/>
          <a:p>
            <a:r>
              <a:rPr lang="pt-BR" dirty="0"/>
              <a:t>k-Fold</a:t>
            </a:r>
          </a:p>
        </p:txBody>
      </p:sp>
      <p:sp>
        <p:nvSpPr>
          <p:cNvPr id="3" name="Content Placeholder 2"/>
          <p:cNvSpPr>
            <a:spLocks noGrp="1"/>
          </p:cNvSpPr>
          <p:nvPr>
            <p:ph idx="1"/>
          </p:nvPr>
        </p:nvSpPr>
        <p:spPr>
          <a:xfrm>
            <a:off x="838200" y="1020049"/>
            <a:ext cx="11049000" cy="1607037"/>
          </a:xfrm>
        </p:spPr>
        <p:txBody>
          <a:bodyPr>
            <a:noAutofit/>
          </a:bodyPr>
          <a:lstStyle/>
          <a:p>
            <a:r>
              <a:rPr lang="pt-BR" sz="2400" dirty="0" smtClean="0"/>
              <a:t>É uma estratégia mais </a:t>
            </a:r>
            <a:r>
              <a:rPr lang="pt-BR" sz="2400" dirty="0"/>
              <a:t>elaborada que a anterior e que consiste em dividir o conjunto de dados em </a:t>
            </a:r>
            <a:r>
              <a:rPr lang="pt-BR" sz="2400" b="1" dirty="0"/>
              <a:t>k</a:t>
            </a:r>
            <a:r>
              <a:rPr lang="pt-BR" sz="2400" dirty="0"/>
              <a:t> folds (pastas ou dobras) de tamanho igual (</a:t>
            </a:r>
            <a:r>
              <a:rPr lang="pt-BR" sz="2400" dirty="0" smtClean="0"/>
              <a:t>se possível) e </a:t>
            </a:r>
            <a:r>
              <a:rPr lang="pt-BR" sz="2400" dirty="0"/>
              <a:t>realizar </a:t>
            </a:r>
            <a:r>
              <a:rPr lang="pt-BR" sz="2400" b="1" dirty="0"/>
              <a:t>k</a:t>
            </a:r>
            <a:r>
              <a:rPr lang="pt-BR" sz="2400" dirty="0"/>
              <a:t> treinamentos, onde cada um dos </a:t>
            </a:r>
            <a:r>
              <a:rPr lang="pt-BR" sz="2400" b="1" dirty="0"/>
              <a:t>k</a:t>
            </a:r>
            <a:r>
              <a:rPr lang="pt-BR" sz="2400" dirty="0"/>
              <a:t> treinamentos considera </a:t>
            </a:r>
            <a:r>
              <a:rPr lang="pt-BR" sz="2400" b="1" dirty="0"/>
              <a:t>k-1</a:t>
            </a:r>
            <a:r>
              <a:rPr lang="pt-BR" sz="2400" dirty="0"/>
              <a:t> folds para treinamento e </a:t>
            </a:r>
            <a:r>
              <a:rPr lang="pt-BR" sz="2400" b="1" dirty="0"/>
              <a:t>1</a:t>
            </a:r>
            <a:r>
              <a:rPr lang="pt-BR" sz="2400" dirty="0"/>
              <a:t> fold para a validação.</a:t>
            </a:r>
          </a:p>
        </p:txBody>
      </p:sp>
      <p:sp>
        <p:nvSpPr>
          <p:cNvPr id="50" name="Content Placeholder 2"/>
          <p:cNvSpPr txBox="1">
            <a:spLocks/>
          </p:cNvSpPr>
          <p:nvPr/>
        </p:nvSpPr>
        <p:spPr>
          <a:xfrm>
            <a:off x="838200" y="5105400"/>
            <a:ext cx="11049000" cy="1524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400" smtClean="0"/>
              <a:t>Cada exemplo entra em um conjunto de validação exatamente </a:t>
            </a:r>
            <a:r>
              <a:rPr lang="pt-BR" sz="2400" b="1" smtClean="0"/>
              <a:t>1</a:t>
            </a:r>
            <a:r>
              <a:rPr lang="pt-BR" sz="2400" smtClean="0"/>
              <a:t> vez e em um conjunto de treinamento </a:t>
            </a:r>
            <a:r>
              <a:rPr lang="pt-BR" sz="2400" b="1" smtClean="0"/>
              <a:t>k-1</a:t>
            </a:r>
            <a:r>
              <a:rPr lang="pt-BR" sz="2400" smtClean="0"/>
              <a:t> vezes.</a:t>
            </a:r>
          </a:p>
          <a:p>
            <a:r>
              <a:rPr lang="pt-BR" sz="2400" smtClean="0"/>
              <a:t>O desempenho do modelo é dado pela média dos erros de validação calculados para cada um dos </a:t>
            </a:r>
            <a:r>
              <a:rPr lang="pt-BR" sz="2400" b="1" smtClean="0"/>
              <a:t>k</a:t>
            </a:r>
            <a:r>
              <a:rPr lang="pt-BR" sz="2400" smtClean="0"/>
              <a:t> folds. </a:t>
            </a:r>
            <a:endParaRPr lang="pt-BR"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951" y="2467020"/>
            <a:ext cx="7493498" cy="2581230"/>
          </a:xfrm>
          <a:prstGeom prst="rect">
            <a:avLst/>
          </a:prstGeom>
        </p:spPr>
      </p:pic>
      <p:sp>
        <p:nvSpPr>
          <p:cNvPr id="43" name="Rectangle 42"/>
          <p:cNvSpPr/>
          <p:nvPr/>
        </p:nvSpPr>
        <p:spPr>
          <a:xfrm>
            <a:off x="5967246" y="6444734"/>
            <a:ext cx="5919954" cy="369332"/>
          </a:xfrm>
          <a:prstGeom prst="rect">
            <a:avLst/>
          </a:prstGeom>
        </p:spPr>
        <p:txBody>
          <a:bodyPr wrap="none">
            <a:spAutoFit/>
          </a:bodyPr>
          <a:lstStyle/>
          <a:p>
            <a:r>
              <a:rPr lang="pt-BR" dirty="0">
                <a:solidFill>
                  <a:schemeClr val="accent5"/>
                </a:solidFill>
              </a:rPr>
              <a:t>Exemplo: </a:t>
            </a:r>
            <a:r>
              <a:rPr lang="pt-BR" dirty="0" smtClean="0">
                <a:solidFill>
                  <a:schemeClr val="accent5"/>
                </a:solidFill>
              </a:rPr>
              <a:t>holdout_and_kfold_comparison_of_shuffling.ipynb</a:t>
            </a:r>
            <a:endParaRPr lang="pt-BR" dirty="0">
              <a:solidFill>
                <a:schemeClr val="accent5"/>
              </a:solidFill>
            </a:endParaRPr>
          </a:p>
        </p:txBody>
      </p:sp>
    </p:spTree>
    <p:extLst>
      <p:ext uri="{BB962C8B-B14F-4D97-AF65-F5344CB8AC3E}">
        <p14:creationId xmlns:p14="http://schemas.microsoft.com/office/powerpoint/2010/main" val="12435620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0515600" cy="752475"/>
          </a:xfrm>
        </p:spPr>
        <p:txBody>
          <a:bodyPr/>
          <a:lstStyle/>
          <a:p>
            <a:r>
              <a:rPr lang="pt-BR" dirty="0"/>
              <a:t>k-Fold</a:t>
            </a:r>
          </a:p>
        </p:txBody>
      </p:sp>
      <p:sp>
        <p:nvSpPr>
          <p:cNvPr id="3" name="Content Placeholder 2"/>
          <p:cNvSpPr>
            <a:spLocks noGrp="1"/>
          </p:cNvSpPr>
          <p:nvPr>
            <p:ph idx="1"/>
          </p:nvPr>
        </p:nvSpPr>
        <p:spPr>
          <a:xfrm>
            <a:off x="838199" y="1231900"/>
            <a:ext cx="11092544" cy="5459845"/>
          </a:xfrm>
        </p:spPr>
        <p:txBody>
          <a:bodyPr>
            <a:normAutofit lnSpcReduction="10000"/>
          </a:bodyPr>
          <a:lstStyle/>
          <a:p>
            <a:r>
              <a:rPr lang="pt-BR" sz="2400" dirty="0"/>
              <a:t>Essa </a:t>
            </a:r>
            <a:r>
              <a:rPr lang="pt-BR" sz="2400" dirty="0" smtClean="0"/>
              <a:t>estratégia reduz </a:t>
            </a:r>
            <a:r>
              <a:rPr lang="pt-BR" sz="2400" dirty="0"/>
              <a:t>significativamente </a:t>
            </a:r>
            <a:r>
              <a:rPr lang="pt-BR" sz="2400" dirty="0" smtClean="0"/>
              <a:t>o problema do </a:t>
            </a:r>
            <a:r>
              <a:rPr lang="pt-BR" sz="2400" b="1" i="1" dirty="0" smtClean="0"/>
              <a:t>viés de seleção</a:t>
            </a:r>
            <a:r>
              <a:rPr lang="pt-BR" sz="2400" dirty="0" smtClean="0"/>
              <a:t> em relação a outras estratégias, </a:t>
            </a:r>
            <a:r>
              <a:rPr lang="pt-BR" sz="2400" dirty="0"/>
              <a:t>pois ela garante que todos os exemplos do conjunto de dados original tenham a chance de aparecer nos conjuntos de treinamento e validação, o que consequentemente, reduz a </a:t>
            </a:r>
            <a:r>
              <a:rPr lang="pt-BR" sz="2400" b="1" i="1" dirty="0" smtClean="0"/>
              <a:t>variância</a:t>
            </a:r>
            <a:r>
              <a:rPr lang="pt-BR" sz="2400" dirty="0"/>
              <a:t> </a:t>
            </a:r>
            <a:r>
              <a:rPr lang="pt-BR" sz="2400" dirty="0" smtClean="0"/>
              <a:t>do modelo.</a:t>
            </a:r>
            <a:endParaRPr lang="pt-BR" sz="2400" dirty="0"/>
          </a:p>
          <a:p>
            <a:r>
              <a:rPr lang="pt-BR" sz="2400" dirty="0"/>
              <a:t>Como regra geral e evidência empírica, normalmente, utiliza-se </a:t>
            </a:r>
            <a:r>
              <a:rPr lang="pt-BR" sz="2400" b="1" dirty="0"/>
              <a:t>k</a:t>
            </a:r>
            <a:r>
              <a:rPr lang="pt-BR" sz="2400" dirty="0"/>
              <a:t> = 5 ou 10. </a:t>
            </a:r>
            <a:r>
              <a:rPr lang="pt-BR" sz="2400" dirty="0" smtClean="0"/>
              <a:t>Porém, tenha em </a:t>
            </a:r>
            <a:r>
              <a:rPr lang="pt-BR" sz="2400" dirty="0"/>
              <a:t>mente </a:t>
            </a:r>
            <a:r>
              <a:rPr lang="pt-BR" sz="2400" dirty="0" smtClean="0"/>
              <a:t>que o </a:t>
            </a:r>
            <a:r>
              <a:rPr lang="pt-BR" sz="2400" dirty="0"/>
              <a:t>valor </a:t>
            </a:r>
            <a:r>
              <a:rPr lang="pt-BR" sz="2400" dirty="0" smtClean="0"/>
              <a:t>de </a:t>
            </a:r>
            <a:r>
              <a:rPr lang="pt-BR" sz="2400" b="1" i="1" dirty="0" smtClean="0"/>
              <a:t>k</a:t>
            </a:r>
            <a:r>
              <a:rPr lang="pt-BR" sz="2400" dirty="0" smtClean="0"/>
              <a:t> </a:t>
            </a:r>
            <a:r>
              <a:rPr lang="pt-BR" sz="2400" dirty="0"/>
              <a:t>é escolhido de forma que cada </a:t>
            </a:r>
            <a:r>
              <a:rPr lang="pt-BR" sz="2400" dirty="0" smtClean="0"/>
              <a:t>conjunto de </a:t>
            </a:r>
            <a:r>
              <a:rPr lang="pt-BR" sz="2400" dirty="0"/>
              <a:t>treinamento </a:t>
            </a:r>
            <a:r>
              <a:rPr lang="pt-BR" sz="2400" dirty="0" smtClean="0"/>
              <a:t>e validação seja </a:t>
            </a:r>
            <a:r>
              <a:rPr lang="pt-BR" sz="2400" dirty="0"/>
              <a:t>grande o suficiente para ser </a:t>
            </a:r>
            <a:r>
              <a:rPr lang="pt-BR" sz="2400" b="1" i="1" dirty="0"/>
              <a:t>estatisticamente representativo </a:t>
            </a:r>
            <a:r>
              <a:rPr lang="pt-BR" sz="2400" dirty="0"/>
              <a:t>do conjunto de </a:t>
            </a:r>
            <a:r>
              <a:rPr lang="pt-BR" sz="2400" dirty="0" smtClean="0"/>
              <a:t>dados original.</a:t>
            </a:r>
          </a:p>
          <a:p>
            <a:r>
              <a:rPr lang="pt-BR" sz="2400" dirty="0" smtClean="0"/>
              <a:t>A </a:t>
            </a:r>
            <a:r>
              <a:rPr lang="pt-BR" sz="2400" b="1" i="1" dirty="0" smtClean="0"/>
              <a:t>variância</a:t>
            </a:r>
            <a:r>
              <a:rPr lang="pt-BR" sz="2400" dirty="0" smtClean="0"/>
              <a:t> da estimativa resultante é reduzida à medida que </a:t>
            </a:r>
            <a:r>
              <a:rPr lang="pt-BR" sz="2400" b="1" dirty="0" smtClean="0"/>
              <a:t>k</a:t>
            </a:r>
            <a:r>
              <a:rPr lang="pt-BR" sz="2400" dirty="0" smtClean="0"/>
              <a:t> é aumentado.</a:t>
            </a:r>
          </a:p>
          <a:p>
            <a:r>
              <a:rPr lang="pt-BR" sz="2400" dirty="0" smtClean="0"/>
              <a:t>Caso </a:t>
            </a:r>
            <a:r>
              <a:rPr lang="pt-BR" sz="2400" b="1" dirty="0"/>
              <a:t>k=N</a:t>
            </a:r>
            <a:r>
              <a:rPr lang="pt-BR" sz="2400" dirty="0"/>
              <a:t>, ou seja, o número folds </a:t>
            </a:r>
            <a:r>
              <a:rPr lang="pt-BR" sz="2400" dirty="0" smtClean="0"/>
              <a:t>for feito igual ao </a:t>
            </a:r>
            <a:r>
              <a:rPr lang="pt-BR" sz="2400" dirty="0"/>
              <a:t>número total de exemplos do </a:t>
            </a:r>
            <a:r>
              <a:rPr lang="pt-BR" sz="2400" dirty="0" smtClean="0"/>
              <a:t>conjunto original, </a:t>
            </a:r>
            <a:r>
              <a:rPr lang="pt-BR" sz="2400" dirty="0"/>
              <a:t>então a estratégia </a:t>
            </a:r>
            <a:r>
              <a:rPr lang="pt-BR" sz="2400" dirty="0" smtClean="0"/>
              <a:t>passa a ser </a:t>
            </a:r>
            <a:r>
              <a:rPr lang="pt-BR" sz="2400" dirty="0"/>
              <a:t>conhecida como validação cruzada </a:t>
            </a:r>
            <a:r>
              <a:rPr lang="pt-BR" sz="2400" b="1" dirty="0"/>
              <a:t>leave-one-out</a:t>
            </a:r>
            <a:r>
              <a:rPr lang="pt-BR" sz="2400" dirty="0"/>
              <a:t>.</a:t>
            </a:r>
          </a:p>
          <a:p>
            <a:r>
              <a:rPr lang="pt-BR" sz="2400" b="1" dirty="0"/>
              <a:t>Desvantagem</a:t>
            </a:r>
            <a:endParaRPr lang="pt-BR" sz="2400" dirty="0"/>
          </a:p>
          <a:p>
            <a:pPr lvl="1">
              <a:buFont typeface="Courier New" panose="02070309020205020404" pitchFamily="49" charset="0"/>
              <a:buChar char="o"/>
            </a:pPr>
            <a:r>
              <a:rPr lang="pt-BR" dirty="0"/>
              <a:t>O treinamento deve ser executado novamente do zero </a:t>
            </a:r>
            <a:r>
              <a:rPr lang="pt-BR" b="1" dirty="0"/>
              <a:t>k</a:t>
            </a:r>
            <a:r>
              <a:rPr lang="pt-BR" dirty="0"/>
              <a:t> vezes, o que significa que leva </a:t>
            </a:r>
            <a:r>
              <a:rPr lang="pt-BR" b="1" dirty="0"/>
              <a:t>k</a:t>
            </a:r>
            <a:r>
              <a:rPr lang="pt-BR" dirty="0"/>
              <a:t> vezes mais tempo para fazer-se a avaliação do modelo (</a:t>
            </a:r>
            <a:r>
              <a:rPr lang="pt-BR" dirty="0" smtClean="0"/>
              <a:t>treinamento + validação</a:t>
            </a:r>
            <a:r>
              <a:rPr lang="pt-BR" dirty="0"/>
              <a:t>).</a:t>
            </a:r>
          </a:p>
        </p:txBody>
      </p:sp>
    </p:spTree>
    <p:extLst>
      <p:ext uri="{BB962C8B-B14F-4D97-AF65-F5344CB8AC3E}">
        <p14:creationId xmlns:p14="http://schemas.microsoft.com/office/powerpoint/2010/main" val="6119385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50"/>
            <a:ext cx="10515600" cy="1325563"/>
          </a:xfrm>
        </p:spPr>
        <p:txBody>
          <a:bodyPr/>
          <a:lstStyle/>
          <a:p>
            <a:r>
              <a:rPr lang="pt-BR" dirty="0"/>
              <a:t>k-Fold com SciKit-Learn</a:t>
            </a:r>
          </a:p>
        </p:txBody>
      </p:sp>
      <p:sp>
        <p:nvSpPr>
          <p:cNvPr id="3" name="Content Placeholder 2"/>
          <p:cNvSpPr>
            <a:spLocks noGrp="1"/>
          </p:cNvSpPr>
          <p:nvPr>
            <p:ph idx="1"/>
          </p:nvPr>
        </p:nvSpPr>
        <p:spPr>
          <a:xfrm>
            <a:off x="838198" y="4951537"/>
            <a:ext cx="11182005" cy="1731896"/>
          </a:xfrm>
        </p:spPr>
        <p:txBody>
          <a:bodyPr>
            <a:normAutofit fontScale="70000" lnSpcReduction="20000"/>
          </a:bodyPr>
          <a:lstStyle/>
          <a:p>
            <a:r>
              <a:rPr lang="pt-BR" b="1" dirty="0"/>
              <a:t>k</a:t>
            </a:r>
            <a:r>
              <a:rPr lang="pt-BR" dirty="0"/>
              <a:t> = 10 folds: 10 </a:t>
            </a:r>
            <a:r>
              <a:rPr lang="pt-BR" dirty="0" smtClean="0"/>
              <a:t>iterações </a:t>
            </a:r>
            <a:r>
              <a:rPr lang="pt-BR" dirty="0"/>
              <a:t>com 9 grupos para treinamento e 1 para teste.</a:t>
            </a:r>
          </a:p>
          <a:p>
            <a:r>
              <a:rPr lang="pt-BR" dirty="0">
                <a:solidFill>
                  <a:srgbClr val="000000"/>
                </a:solidFill>
                <a:highlight>
                  <a:srgbClr val="FFFFFF"/>
                </a:highlight>
              </a:rPr>
              <a:t>shuffle</a:t>
            </a:r>
            <a:r>
              <a:rPr lang="pt-BR" b="1" dirty="0">
                <a:solidFill>
                  <a:srgbClr val="000080"/>
                </a:solidFill>
                <a:highlight>
                  <a:srgbClr val="FFFFFF"/>
                </a:highlight>
              </a:rPr>
              <a:t>=</a:t>
            </a:r>
            <a:r>
              <a:rPr lang="pt-BR" b="1" dirty="0">
                <a:solidFill>
                  <a:srgbClr val="0000FF"/>
                </a:solidFill>
                <a:highlight>
                  <a:srgbClr val="FFFFFF"/>
                </a:highlight>
              </a:rPr>
              <a:t>True</a:t>
            </a:r>
            <a:r>
              <a:rPr lang="pt-BR" sz="2900" dirty="0"/>
              <a:t>:  os exemplos são “embaralhados” antes de dividí-los em </a:t>
            </a:r>
            <a:r>
              <a:rPr lang="pt-BR" sz="2900" b="1" dirty="0"/>
              <a:t>k</a:t>
            </a:r>
            <a:r>
              <a:rPr lang="pt-BR" sz="2900" dirty="0"/>
              <a:t> folds.</a:t>
            </a:r>
          </a:p>
          <a:p>
            <a:r>
              <a:rPr lang="pt-BR" dirty="0"/>
              <a:t>Cada ponto no gráfico é a média do erro quadrático médio para as 10 iterações.</a:t>
            </a:r>
          </a:p>
          <a:p>
            <a:r>
              <a:rPr lang="pt-BR" dirty="0"/>
              <a:t>Tempo médio para execução com M = 100 é de aproximadamente 430 ms.</a:t>
            </a:r>
          </a:p>
          <a:p>
            <a:r>
              <a:rPr lang="pt-BR" dirty="0"/>
              <a:t>Qual ordem escolher? 2? Pelo erro sim, mas pelo desvio padrão não.</a:t>
            </a:r>
          </a:p>
          <a:p>
            <a:endParaRPr lang="pt-BR" dirty="0"/>
          </a:p>
          <a:p>
            <a:endParaRPr lang="pt-BR" dirty="0"/>
          </a:p>
        </p:txBody>
      </p:sp>
      <p:sp>
        <p:nvSpPr>
          <p:cNvPr id="7" name="Rectangle 6"/>
          <p:cNvSpPr/>
          <p:nvPr/>
        </p:nvSpPr>
        <p:spPr>
          <a:xfrm>
            <a:off x="838197" y="1300510"/>
            <a:ext cx="7308276" cy="3600986"/>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sklearn </a:t>
            </a:r>
            <a:r>
              <a:rPr lang="pt-BR" sz="1200" b="1" dirty="0">
                <a:solidFill>
                  <a:srgbClr val="0000FF"/>
                </a:solidFill>
                <a:highlight>
                  <a:srgbClr val="FFFFFF"/>
                </a:highlight>
              </a:rPr>
              <a:t>as</a:t>
            </a:r>
            <a:r>
              <a:rPr lang="pt-BR" sz="1200" dirty="0">
                <a:solidFill>
                  <a:srgbClr val="000000"/>
                </a:solidFill>
                <a:highlight>
                  <a:srgbClr val="FFFFFF"/>
                </a:highlight>
              </a:rPr>
              <a:t> skl</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KFold</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cross_val_score</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the k-Fold object.</a:t>
            </a:r>
            <a:endParaRPr lang="pt-BR" sz="1200" dirty="0">
              <a:solidFill>
                <a:srgbClr val="000000"/>
              </a:solidFill>
              <a:highlight>
                <a:srgbClr val="FFFFFF"/>
              </a:highlight>
            </a:endParaRPr>
          </a:p>
          <a:p>
            <a:r>
              <a:rPr lang="pt-BR" sz="1200" dirty="0">
                <a:solidFill>
                  <a:srgbClr val="000000"/>
                </a:solidFill>
                <a:highlight>
                  <a:srgbClr val="FFFFFF"/>
                </a:highlight>
              </a:rPr>
              <a:t>kfold </a:t>
            </a:r>
            <a:r>
              <a:rPr lang="pt-BR" sz="1200" b="1" dirty="0">
                <a:solidFill>
                  <a:srgbClr val="000080"/>
                </a:solidFill>
                <a:highlight>
                  <a:srgbClr val="FFFFFF"/>
                </a:highlight>
              </a:rPr>
              <a:t>=</a:t>
            </a:r>
            <a:r>
              <a:rPr lang="pt-BR" sz="1200" dirty="0">
                <a:solidFill>
                  <a:srgbClr val="000000"/>
                </a:solidFill>
                <a:highlight>
                  <a:srgbClr val="FFFFFF"/>
                </a:highlight>
              </a:rPr>
              <a:t> KFold</a:t>
            </a:r>
            <a:r>
              <a:rPr lang="pt-BR" sz="1200" b="1" dirty="0">
                <a:solidFill>
                  <a:srgbClr val="000080"/>
                </a:solidFill>
                <a:highlight>
                  <a:srgbClr val="FFFFFF"/>
                </a:highlight>
              </a:rPr>
              <a:t>(</a:t>
            </a:r>
            <a:r>
              <a:rPr lang="pt-BR" sz="1200" dirty="0">
                <a:solidFill>
                  <a:srgbClr val="000000"/>
                </a:solidFill>
                <a:highlight>
                  <a:srgbClr val="FFFFFF"/>
                </a:highlight>
              </a:rPr>
              <a:t>n_splits</a:t>
            </a:r>
            <a:r>
              <a:rPr lang="pt-BR" sz="1200" b="1" dirty="0">
                <a:solidFill>
                  <a:srgbClr val="000080"/>
                </a:solidFill>
                <a:highlight>
                  <a:srgbClr val="FFFFFF"/>
                </a:highlight>
              </a:rPr>
              <a:t>=</a:t>
            </a:r>
            <a:r>
              <a:rPr lang="pt-BR" sz="1200" dirty="0">
                <a:solidFill>
                  <a:srgbClr val="FF0000"/>
                </a:solidFill>
                <a:highlight>
                  <a:srgbClr val="FFFFFF"/>
                </a:highlight>
              </a:rPr>
              <a:t>10</a:t>
            </a:r>
            <a:r>
              <a:rPr lang="pt-BR" sz="1200" b="1" dirty="0">
                <a:solidFill>
                  <a:srgbClr val="000080"/>
                </a:solidFill>
                <a:highlight>
                  <a:srgbClr val="FFFFFF"/>
                </a:highlight>
              </a:rPr>
              <a:t>,</a:t>
            </a:r>
            <a:r>
              <a:rPr lang="pt-BR" sz="1200" dirty="0">
                <a:solidFill>
                  <a:srgbClr val="000000"/>
                </a:solidFill>
                <a:highlight>
                  <a:srgbClr val="FFFFFF"/>
                </a:highlight>
              </a:rPr>
              <a:t> shuffle</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r>
              <a:rPr lang="pt-BR" sz="1200" dirty="0">
                <a:solidFill>
                  <a:srgbClr val="000000"/>
                </a:solidFill>
                <a:highlight>
                  <a:srgbClr val="FFFFFF"/>
                </a:highlight>
              </a:rPr>
              <a:t> random_state</a:t>
            </a:r>
            <a:r>
              <a:rPr lang="pt-BR" sz="1200" b="1" dirty="0">
                <a:solidFill>
                  <a:srgbClr val="000080"/>
                </a:solidFill>
                <a:highlight>
                  <a:srgbClr val="FFFFFF"/>
                </a:highlight>
              </a:rPr>
              <a:t>=</a:t>
            </a:r>
            <a:r>
              <a:rPr lang="pt-BR" sz="1200" dirty="0">
                <a:solidFill>
                  <a:srgbClr val="FF0000"/>
                </a:solidFill>
                <a:highlight>
                  <a:srgbClr val="FFFFFF"/>
                </a:highlight>
              </a:rPr>
              <a:t>100</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b="1" dirty="0">
                <a:solidFill>
                  <a:srgbClr val="0000FF"/>
                </a:solidFill>
                <a:highlight>
                  <a:srgbClr val="FFFFFF"/>
                </a:highlight>
              </a:rPr>
              <a:t>for</a:t>
            </a:r>
            <a:r>
              <a:rPr lang="en-US" sz="1200" dirty="0">
                <a:solidFill>
                  <a:srgbClr val="000000"/>
                </a:solidFill>
                <a:highlight>
                  <a:srgbClr val="FFFFFF"/>
                </a:highlight>
              </a:rPr>
              <a:t> d </a:t>
            </a:r>
            <a:r>
              <a:rPr lang="en-US" sz="1200" b="1" dirty="0">
                <a:solidFill>
                  <a:srgbClr val="0000FF"/>
                </a:solidFill>
                <a:highlight>
                  <a:srgbClr val="FFFFFF"/>
                </a:highlight>
              </a:rPr>
              <a:t>in</a:t>
            </a:r>
            <a:r>
              <a:rPr lang="en-US" sz="1200" dirty="0">
                <a:solidFill>
                  <a:srgbClr val="000000"/>
                </a:solidFill>
                <a:highlight>
                  <a:srgbClr val="FFFFFF"/>
                </a:highlight>
              </a:rPr>
              <a:t> range</a:t>
            </a:r>
            <a:r>
              <a:rPr lang="en-US" sz="1200" b="1" dirty="0">
                <a:solidFill>
                  <a:srgbClr val="000080"/>
                </a:solidFill>
                <a:highlight>
                  <a:srgbClr val="FFFFFF"/>
                </a:highlight>
              </a:rPr>
              <a:t>(</a:t>
            </a:r>
            <a:r>
              <a:rPr lang="en-US" sz="1200" dirty="0">
                <a:solidFill>
                  <a:srgbClr val="FF0000"/>
                </a:solidFill>
                <a:highlight>
                  <a:srgbClr val="FFFFFF"/>
                </a:highlight>
              </a:rPr>
              <a:t>1</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13</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pt-BR" sz="1200" dirty="0">
                <a:solidFill>
                  <a:srgbClr val="000000"/>
                </a:solidFill>
                <a:highlight>
                  <a:srgbClr val="FFFFFF"/>
                </a:highlight>
              </a:rPr>
              <a:t>    polynomial_regression </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"poly_features"</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000000"/>
                </a:solidFill>
                <a:highlight>
                  <a:srgbClr val="FFFFFF"/>
                </a:highlight>
              </a:rPr>
              <a:t>d</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"std_scaler"</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"lin_reg"</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linear_model</a:t>
            </a:r>
            <a:r>
              <a:rPr lang="pt-BR" sz="1200" b="1" dirty="0">
                <a:solidFill>
                  <a:srgbClr val="000080"/>
                </a:solidFill>
                <a:highlight>
                  <a:srgbClr val="FFFFFF"/>
                </a:highlight>
              </a:rPr>
              <a:t>.</a:t>
            </a:r>
            <a:r>
              <a:rPr lang="pt-BR" sz="1200" dirty="0">
                <a:solidFill>
                  <a:srgbClr val="000000"/>
                </a:solidFill>
                <a:highlight>
                  <a:srgbClr val="FFFFFF"/>
                </a:highlight>
              </a:rPr>
              <a:t>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lin_scores </a:t>
            </a:r>
            <a:r>
              <a:rPr lang="pt-BR" sz="1200" b="1" dirty="0">
                <a:solidFill>
                  <a:srgbClr val="000080"/>
                </a:solidFill>
                <a:highlight>
                  <a:srgbClr val="FFFFFF"/>
                </a:highlight>
              </a:rPr>
              <a:t>=</a:t>
            </a:r>
            <a:r>
              <a:rPr lang="pt-BR" sz="1200" dirty="0">
                <a:solidFill>
                  <a:srgbClr val="000000"/>
                </a:solidFill>
                <a:highlight>
                  <a:srgbClr val="FFFFFF"/>
                </a:highlight>
              </a:rPr>
              <a:t> cross_val_score</a:t>
            </a:r>
            <a:r>
              <a:rPr lang="pt-BR" sz="1200" b="1" dirty="0">
                <a:solidFill>
                  <a:srgbClr val="000080"/>
                </a:solidFill>
                <a:highlight>
                  <a:srgbClr val="FFFFFF"/>
                </a:highlight>
              </a:rPr>
              <a:t>(</a:t>
            </a:r>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r>
              <a:rPr lang="pt-BR" sz="1200" dirty="0">
                <a:solidFill>
                  <a:srgbClr val="000000"/>
                </a:solidFill>
                <a:highlight>
                  <a:srgbClr val="FFFFFF"/>
                </a:highlight>
              </a:rPr>
              <a:t> scoring</a:t>
            </a:r>
            <a:r>
              <a:rPr lang="pt-BR" sz="1200" b="1" dirty="0">
                <a:solidFill>
                  <a:srgbClr val="000080"/>
                </a:solidFill>
                <a:highlight>
                  <a:srgbClr val="FFFFFF"/>
                </a:highlight>
              </a:rPr>
              <a:t>=</a:t>
            </a:r>
            <a:r>
              <a:rPr lang="pt-BR" sz="1200" dirty="0">
                <a:solidFill>
                  <a:srgbClr val="808080"/>
                </a:solidFill>
                <a:highlight>
                  <a:srgbClr val="FFFFFF"/>
                </a:highlight>
              </a:rPr>
              <a:t>'neg_mean_squared_error'</a:t>
            </a:r>
            <a:r>
              <a:rPr lang="pt-BR" sz="1200" b="1" dirty="0">
                <a:solidFill>
                  <a:srgbClr val="000080"/>
                </a:solidFill>
                <a:highlight>
                  <a:srgbClr val="FFFFFF"/>
                </a:highlight>
              </a:rPr>
              <a:t>,</a:t>
            </a:r>
            <a:r>
              <a:rPr lang="pt-BR" sz="1200" dirty="0">
                <a:solidFill>
                  <a:srgbClr val="000000"/>
                </a:solidFill>
                <a:highlight>
                  <a:srgbClr val="FFFFFF"/>
                </a:highlight>
              </a:rPr>
              <a:t> cv</a:t>
            </a:r>
            <a:r>
              <a:rPr lang="pt-BR" sz="1200" b="1" dirty="0">
                <a:solidFill>
                  <a:srgbClr val="000080"/>
                </a:solidFill>
                <a:highlight>
                  <a:srgbClr val="FFFFFF"/>
                </a:highlight>
              </a:rPr>
              <a:t>=</a:t>
            </a:r>
            <a:r>
              <a:rPr lang="pt-BR" sz="1200" dirty="0">
                <a:solidFill>
                  <a:srgbClr val="000000"/>
                </a:solidFill>
                <a:highlight>
                  <a:srgbClr val="FFFFFF"/>
                </a:highlight>
              </a:rPr>
              <a:t>kfold</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scores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sqrt</a:t>
            </a:r>
            <a:r>
              <a:rPr lang="pt-BR" sz="1200" b="1" dirty="0">
                <a:solidFill>
                  <a:srgbClr val="000080"/>
                </a:solidFill>
                <a:highlight>
                  <a:srgbClr val="FFFFFF"/>
                </a:highlight>
              </a:rPr>
              <a:t>(-</a:t>
            </a:r>
            <a:r>
              <a:rPr lang="pt-BR" sz="1200" dirty="0">
                <a:solidFill>
                  <a:srgbClr val="000000"/>
                </a:solidFill>
                <a:highlight>
                  <a:srgbClr val="FFFFFF"/>
                </a:highlight>
              </a:rPr>
              <a:t>lin_scores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mean_vec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mean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std_vec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std</a:t>
            </a:r>
            <a:r>
              <a:rPr lang="pt-BR" sz="1200" b="1" dirty="0">
                <a:solidFill>
                  <a:srgbClr val="000080"/>
                </a:solidFill>
                <a:highlight>
                  <a:srgbClr val="FFFFFF"/>
                </a:highlight>
              </a:rPr>
              <a:t>())</a:t>
            </a:r>
            <a:endParaRPr lang="pt-BR" sz="1200"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9408" t="10046" r="51319" b="2682"/>
          <a:stretch/>
        </p:blipFill>
        <p:spPr>
          <a:xfrm>
            <a:off x="7986923" y="198875"/>
            <a:ext cx="4033280" cy="2240712"/>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51386" t="10046" r="9181" b="2682"/>
          <a:stretch/>
        </p:blipFill>
        <p:spPr>
          <a:xfrm>
            <a:off x="7977447" y="2548372"/>
            <a:ext cx="4042756" cy="2236915"/>
          </a:xfrm>
          <a:prstGeom prst="rect">
            <a:avLst/>
          </a:prstGeom>
        </p:spPr>
      </p:pic>
      <p:sp>
        <p:nvSpPr>
          <p:cNvPr id="10" name="Rectangle 9"/>
          <p:cNvSpPr/>
          <p:nvPr/>
        </p:nvSpPr>
        <p:spPr>
          <a:xfrm>
            <a:off x="8787285" y="4835328"/>
            <a:ext cx="3404715" cy="369332"/>
          </a:xfrm>
          <a:prstGeom prst="rect">
            <a:avLst/>
          </a:prstGeom>
        </p:spPr>
        <p:txBody>
          <a:bodyPr wrap="none">
            <a:spAutoFit/>
          </a:bodyPr>
          <a:lstStyle/>
          <a:p>
            <a:r>
              <a:rPr lang="pt-BR" dirty="0">
                <a:hlinkClick r:id="rId5"/>
              </a:rPr>
              <a:t>Exemplo: validacao_cruzada.ipynb</a:t>
            </a:r>
            <a:endParaRPr lang="pt-BR" dirty="0"/>
          </a:p>
        </p:txBody>
      </p:sp>
      <p:pic>
        <p:nvPicPr>
          <p:cNvPr id="11"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2588" y="5493144"/>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628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61002"/>
          </a:xfrm>
        </p:spPr>
        <p:txBody>
          <a:bodyPr/>
          <a:lstStyle/>
          <a:p>
            <a:r>
              <a:rPr lang="pt-BR" dirty="0"/>
              <a:t>Leave-p-out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92382"/>
                <a:ext cx="11049001" cy="5174673"/>
              </a:xfrm>
            </p:spPr>
            <p:txBody>
              <a:bodyPr>
                <a:normAutofit fontScale="92500" lnSpcReduction="20000"/>
              </a:bodyPr>
              <a:lstStyle/>
              <a:p>
                <a:r>
                  <a:rPr lang="pt-BR" dirty="0" smtClean="0"/>
                  <a:t>Essa estratégia valida </a:t>
                </a:r>
                <a:r>
                  <a:rPr lang="pt-BR" dirty="0"/>
                  <a:t>um modelo usando </a:t>
                </a:r>
                <a:r>
                  <a:rPr lang="pt-BR" b="1" i="1" dirty="0"/>
                  <a:t>todas as combinações possíveis </a:t>
                </a:r>
                <a:r>
                  <a:rPr lang="pt-BR" dirty="0"/>
                  <a:t>de </a:t>
                </a:r>
                <a:r>
                  <a:rPr lang="pt-BR" b="1" i="1" dirty="0"/>
                  <a:t>p</a:t>
                </a:r>
                <a:r>
                  <a:rPr lang="pt-BR" dirty="0"/>
                  <a:t> exemplos como conjunto de validação e os </a:t>
                </a:r>
                <a:r>
                  <a:rPr lang="pt-BR" b="1" i="1" dirty="0"/>
                  <a:t>N-p</a:t>
                </a:r>
                <a:r>
                  <a:rPr lang="pt-BR" dirty="0"/>
                  <a:t> exemplos restantes como conjunto de treinamento</a:t>
                </a:r>
                <a:r>
                  <a:rPr lang="pt-BR" dirty="0" smtClean="0"/>
                  <a:t>.</a:t>
                </a:r>
              </a:p>
              <a:p>
                <a:r>
                  <a:rPr lang="pt-BR" dirty="0"/>
                  <a:t>Para </a:t>
                </a:r>
                <a:r>
                  <a:rPr lang="pt-BR" dirty="0" smtClean="0"/>
                  <a:t>um conjunto de dados com </a:t>
                </a:r>
                <a14:m>
                  <m:oMath xmlns:m="http://schemas.openxmlformats.org/officeDocument/2006/math">
                    <m:r>
                      <a:rPr lang="pt-BR" b="0" i="1" smtClean="0">
                        <a:latin typeface="Cambria Math" panose="02040503050406030204" pitchFamily="18" charset="0"/>
                      </a:rPr>
                      <m:t>𝑁</m:t>
                    </m:r>
                  </m:oMath>
                </a14:m>
                <a:r>
                  <a:rPr lang="pt-BR" dirty="0" smtClean="0"/>
                  <a:t> </a:t>
                </a:r>
                <a:r>
                  <a:rPr lang="pt-BR" dirty="0"/>
                  <a:t>amostras, </a:t>
                </a:r>
                <a:r>
                  <a:rPr lang="pt-BR" dirty="0" smtClean="0"/>
                  <a:t>essa estratégia produz </a:t>
                </a:r>
                <a14:m>
                  <m:oMath xmlns:m="http://schemas.openxmlformats.org/officeDocument/2006/math">
                    <m:d>
                      <m:dPr>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𝑁</m:t>
                              </m:r>
                            </m:e>
                          </m:mr>
                          <m:mr>
                            <m:e>
                              <m:r>
                                <a:rPr lang="pt-BR" b="0" i="1" smtClean="0">
                                  <a:latin typeface="Cambria Math" panose="02040503050406030204" pitchFamily="18" charset="0"/>
                                </a:rPr>
                                <m:t>𝑝</m:t>
                              </m:r>
                            </m:e>
                          </m:mr>
                        </m:m>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r>
                          <a:rPr lang="pt-BR" b="0" i="1" smtClean="0">
                            <a:latin typeface="Cambria Math" panose="02040503050406030204" pitchFamily="18" charset="0"/>
                          </a:rPr>
                          <m:t>!</m:t>
                        </m:r>
                      </m:num>
                      <m:den>
                        <m:r>
                          <a:rPr lang="pt-BR" b="0" i="1" smtClean="0">
                            <a:latin typeface="Cambria Math" panose="02040503050406030204" pitchFamily="18" charset="0"/>
                          </a:rPr>
                          <m:t>𝑝</m:t>
                        </m:r>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𝑝</m:t>
                            </m:r>
                          </m:e>
                        </m:d>
                        <m:r>
                          <a:rPr lang="pt-BR" b="0" i="1" smtClean="0">
                            <a:latin typeface="Cambria Math" panose="02040503050406030204" pitchFamily="18" charset="0"/>
                          </a:rPr>
                          <m:t>!</m:t>
                        </m:r>
                      </m:den>
                    </m:f>
                  </m:oMath>
                </a14:m>
                <a:r>
                  <a:rPr lang="pt-BR" dirty="0" smtClean="0"/>
                  <a:t> </a:t>
                </a:r>
                <a:r>
                  <a:rPr lang="pt-BR" dirty="0"/>
                  <a:t>pares de </a:t>
                </a:r>
                <a:r>
                  <a:rPr lang="pt-BR" dirty="0" smtClean="0"/>
                  <a:t>conjuntos trainamento-teste, portanto, a complexidade computacional desta estratégia aumenta drasticamente com o aumento de </a:t>
                </a:r>
                <a:r>
                  <a:rPr lang="pt-BR" b="1" i="1" dirty="0" smtClean="0"/>
                  <a:t>p</a:t>
                </a:r>
                <a:r>
                  <a:rPr lang="pt-BR" dirty="0" smtClean="0"/>
                  <a:t>.</a:t>
                </a:r>
                <a:endParaRPr lang="pt-BR" dirty="0"/>
              </a:p>
              <a:p>
                <a:r>
                  <a:rPr lang="pt-BR" dirty="0"/>
                  <a:t>Fornece estimativas de erro mais precisas do que as abordagens anteriores.</a:t>
                </a:r>
              </a:p>
              <a:p>
                <a:r>
                  <a:rPr lang="pt-BR" b="1" dirty="0"/>
                  <a:t>Desvantagem</a:t>
                </a:r>
              </a:p>
              <a:p>
                <a:pPr lvl="1">
                  <a:buFont typeface="Courier New" panose="02070309020205020404" pitchFamily="49" charset="0"/>
                  <a:buChar char="o"/>
                </a:pPr>
                <a:r>
                  <a:rPr lang="pt-BR" dirty="0"/>
                  <a:t>É uma estratégia exaustiva no sentido de que precisa treinar e validar o modelo para todas as combinações possíveis e, para uma base de dados grande e um valor de </a:t>
                </a:r>
                <a:r>
                  <a:rPr lang="pt-BR" b="1" dirty="0"/>
                  <a:t>p</a:t>
                </a:r>
                <a:r>
                  <a:rPr lang="pt-BR" dirty="0"/>
                  <a:t> moderadamente grande, pode se tornar inviável computacionalmente.</a:t>
                </a:r>
              </a:p>
              <a:p>
                <a:r>
                  <a:rPr lang="pt-BR" dirty="0"/>
                  <a:t>Caso </a:t>
                </a:r>
                <a:r>
                  <a:rPr lang="pt-BR" b="1" dirty="0"/>
                  <a:t>p=1</a:t>
                </a:r>
                <a:r>
                  <a:rPr lang="pt-BR" dirty="0"/>
                  <a:t>, então temos novamente a abordagem </a:t>
                </a:r>
                <a:r>
                  <a:rPr lang="pt-BR" b="1" i="1" dirty="0"/>
                  <a:t>leave-one-out</a:t>
                </a:r>
                <a:r>
                  <a:rPr lang="pt-BR" dirty="0" smtClean="0"/>
                  <a:t>.</a:t>
                </a:r>
              </a:p>
              <a:p>
                <a:r>
                  <a:rPr lang="pt-BR" dirty="0" smtClean="0"/>
                  <a:t>No caso do k-Fold, quando k=N, então temos que o k-Fold é equivalente à estratégia do leave-one-out.</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92382"/>
                <a:ext cx="11049001" cy="5174673"/>
              </a:xfrm>
              <a:blipFill rotWithShape="0">
                <a:blip r:embed="rId3"/>
                <a:stretch>
                  <a:fillRect l="-827" t="-2945" r="-55"/>
                </a:stretch>
              </a:blipFill>
            </p:spPr>
            <p:txBody>
              <a:bodyPr/>
              <a:lstStyle/>
              <a:p>
                <a:r>
                  <a:rPr lang="pt-BR">
                    <a:noFill/>
                  </a:rPr>
                  <a:t> </a:t>
                </a:r>
              </a:p>
            </p:txBody>
          </p:sp>
        </mc:Fallback>
      </mc:AlternateContent>
    </p:spTree>
    <p:extLst>
      <p:ext uri="{BB962C8B-B14F-4D97-AF65-F5344CB8AC3E}">
        <p14:creationId xmlns:p14="http://schemas.microsoft.com/office/powerpoint/2010/main" val="1300654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2375"/>
            <a:ext cx="10515600" cy="1325563"/>
          </a:xfrm>
        </p:spPr>
        <p:txBody>
          <a:bodyPr/>
          <a:lstStyle/>
          <a:p>
            <a:r>
              <a:rPr lang="pt-BR" dirty="0"/>
              <a:t>Leave-p-out com SciKit-Learn</a:t>
            </a:r>
          </a:p>
        </p:txBody>
      </p:sp>
      <p:sp>
        <p:nvSpPr>
          <p:cNvPr id="3" name="Content Placeholder 2"/>
          <p:cNvSpPr>
            <a:spLocks noGrp="1"/>
          </p:cNvSpPr>
          <p:nvPr>
            <p:ph idx="1"/>
          </p:nvPr>
        </p:nvSpPr>
        <p:spPr>
          <a:xfrm>
            <a:off x="838199" y="5178041"/>
            <a:ext cx="10965873" cy="1555268"/>
          </a:xfrm>
        </p:spPr>
        <p:txBody>
          <a:bodyPr>
            <a:normAutofit fontScale="85000" lnSpcReduction="20000"/>
          </a:bodyPr>
          <a:lstStyle/>
          <a:p>
            <a:r>
              <a:rPr lang="pt-BR" b="1" dirty="0"/>
              <a:t>p </a:t>
            </a:r>
            <a:r>
              <a:rPr lang="pt-BR" dirty="0"/>
              <a:t>= 1: 100 combinações possíveis com 99 exemplos para treinamento e 1 para teste.</a:t>
            </a:r>
          </a:p>
          <a:p>
            <a:r>
              <a:rPr lang="pt-BR" dirty="0"/>
              <a:t>Cada ponto no gráfico é a média do erro para as 100 combinações.</a:t>
            </a:r>
          </a:p>
          <a:p>
            <a:r>
              <a:rPr lang="pt-BR" dirty="0"/>
              <a:t>Tempo médio para execução com M = 100 é de aproximadamente 3.30 s.</a:t>
            </a:r>
          </a:p>
          <a:p>
            <a:r>
              <a:rPr lang="pt-BR" dirty="0"/>
              <a:t>Qual ordem escolher? 2!</a:t>
            </a:r>
          </a:p>
        </p:txBody>
      </p:sp>
      <p:sp>
        <p:nvSpPr>
          <p:cNvPr id="4" name="Rectangle 3"/>
          <p:cNvSpPr/>
          <p:nvPr/>
        </p:nvSpPr>
        <p:spPr>
          <a:xfrm>
            <a:off x="838200" y="1278000"/>
            <a:ext cx="7441276" cy="3785652"/>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import</a:t>
            </a:r>
            <a:r>
              <a:rPr lang="pt-BR" sz="1200" dirty="0">
                <a:solidFill>
                  <a:srgbClr val="000000"/>
                </a:solidFill>
                <a:highlight>
                  <a:srgbClr val="FFFFFF"/>
                </a:highlight>
              </a:rPr>
              <a:t> sklearn </a:t>
            </a:r>
            <a:r>
              <a:rPr lang="pt-BR" sz="1200" b="1" dirty="0">
                <a:solidFill>
                  <a:srgbClr val="0000FF"/>
                </a:solidFill>
                <a:highlight>
                  <a:srgbClr val="FFFFFF"/>
                </a:highlight>
              </a:rPr>
              <a:t>as</a:t>
            </a:r>
            <a:r>
              <a:rPr lang="pt-BR" sz="1200" dirty="0">
                <a:solidFill>
                  <a:srgbClr val="000000"/>
                </a:solidFill>
                <a:highlight>
                  <a:srgbClr val="FFFFFF"/>
                </a:highlight>
              </a:rPr>
              <a:t> skl</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LeavePOut</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cross_val_score</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the LPOCV object.</a:t>
            </a:r>
            <a:endParaRPr lang="pt-BR" sz="1200" dirty="0">
              <a:solidFill>
                <a:srgbClr val="000000"/>
              </a:solidFill>
              <a:highlight>
                <a:srgbClr val="FFFFFF"/>
              </a:highlight>
            </a:endParaRPr>
          </a:p>
          <a:p>
            <a:r>
              <a:rPr lang="pt-BR" sz="1200" dirty="0">
                <a:solidFill>
                  <a:srgbClr val="000000"/>
                </a:solidFill>
                <a:highlight>
                  <a:srgbClr val="FFFFFF"/>
                </a:highlight>
              </a:rPr>
              <a:t>lpocv </a:t>
            </a:r>
            <a:r>
              <a:rPr lang="pt-BR" sz="1200" b="1" dirty="0">
                <a:solidFill>
                  <a:srgbClr val="000080"/>
                </a:solidFill>
                <a:highlight>
                  <a:srgbClr val="FFFFFF"/>
                </a:highlight>
              </a:rPr>
              <a:t>=</a:t>
            </a:r>
            <a:r>
              <a:rPr lang="pt-BR" sz="1200" dirty="0">
                <a:solidFill>
                  <a:srgbClr val="000000"/>
                </a:solidFill>
                <a:highlight>
                  <a:srgbClr val="FFFFFF"/>
                </a:highlight>
              </a:rPr>
              <a:t> LeavePOut</a:t>
            </a:r>
            <a:r>
              <a:rPr lang="pt-BR" sz="1200" b="1" dirty="0">
                <a:solidFill>
                  <a:srgbClr val="000080"/>
                </a:solidFill>
                <a:highlight>
                  <a:srgbClr val="FFFFFF"/>
                </a:highlight>
              </a:rPr>
              <a:t>(</a:t>
            </a:r>
            <a:r>
              <a:rPr lang="pt-BR" sz="1200" dirty="0">
                <a:solidFill>
                  <a:srgbClr val="000000"/>
                </a:solidFill>
                <a:highlight>
                  <a:srgbClr val="FFFFFF"/>
                </a:highlight>
              </a:rPr>
              <a:t>p</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b="1" dirty="0">
                <a:solidFill>
                  <a:srgbClr val="0000FF"/>
                </a:solidFill>
                <a:highlight>
                  <a:srgbClr val="FFFFFF"/>
                </a:highlight>
              </a:rPr>
              <a:t>for</a:t>
            </a:r>
            <a:r>
              <a:rPr lang="en-US" sz="1200" dirty="0">
                <a:solidFill>
                  <a:srgbClr val="000000"/>
                </a:solidFill>
                <a:highlight>
                  <a:srgbClr val="FFFFFF"/>
                </a:highlight>
              </a:rPr>
              <a:t> d </a:t>
            </a:r>
            <a:r>
              <a:rPr lang="en-US" sz="1200" b="1" dirty="0">
                <a:solidFill>
                  <a:srgbClr val="0000FF"/>
                </a:solidFill>
                <a:highlight>
                  <a:srgbClr val="FFFFFF"/>
                </a:highlight>
              </a:rPr>
              <a:t>in</a:t>
            </a:r>
            <a:r>
              <a:rPr lang="en-US" sz="1200" dirty="0">
                <a:solidFill>
                  <a:srgbClr val="000000"/>
                </a:solidFill>
                <a:highlight>
                  <a:srgbClr val="FFFFFF"/>
                </a:highlight>
              </a:rPr>
              <a:t> range</a:t>
            </a:r>
            <a:r>
              <a:rPr lang="en-US" sz="1200" b="1" dirty="0">
                <a:solidFill>
                  <a:srgbClr val="000080"/>
                </a:solidFill>
                <a:highlight>
                  <a:srgbClr val="FFFFFF"/>
                </a:highlight>
              </a:rPr>
              <a:t>(</a:t>
            </a:r>
            <a:r>
              <a:rPr lang="en-US" sz="1200" dirty="0">
                <a:solidFill>
                  <a:srgbClr val="FF0000"/>
                </a:solidFill>
                <a:highlight>
                  <a:srgbClr val="FFFFFF"/>
                </a:highlight>
              </a:rPr>
              <a:t>1</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13</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pt-BR" sz="1200" dirty="0">
                <a:solidFill>
                  <a:srgbClr val="000000"/>
                </a:solidFill>
                <a:highlight>
                  <a:srgbClr val="FFFFFF"/>
                </a:highlight>
              </a:rPr>
              <a:t>    polynomial_regression </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"poly_features"</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000000"/>
                </a:solidFill>
                <a:highlight>
                  <a:srgbClr val="FFFFFF"/>
                </a:highlight>
              </a:rPr>
              <a:t>d</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"std_scaler"</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"lin_reg"</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linear_model</a:t>
            </a:r>
            <a:r>
              <a:rPr lang="pt-BR" sz="1200" b="1" dirty="0">
                <a:solidFill>
                  <a:srgbClr val="000080"/>
                </a:solidFill>
                <a:highlight>
                  <a:srgbClr val="FFFFFF"/>
                </a:highlight>
              </a:rPr>
              <a:t>.</a:t>
            </a:r>
            <a:r>
              <a:rPr lang="pt-BR" sz="1200" dirty="0">
                <a:solidFill>
                  <a:srgbClr val="000000"/>
                </a:solidFill>
                <a:highlight>
                  <a:srgbClr val="FFFFFF"/>
                </a:highlight>
              </a:rPr>
              <a:t>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lin_scores </a:t>
            </a:r>
            <a:r>
              <a:rPr lang="pt-BR" sz="1200" b="1" dirty="0">
                <a:solidFill>
                  <a:srgbClr val="000080"/>
                </a:solidFill>
                <a:highlight>
                  <a:srgbClr val="FFFFFF"/>
                </a:highlight>
              </a:rPr>
              <a:t>=</a:t>
            </a:r>
            <a:r>
              <a:rPr lang="pt-BR" sz="1200" dirty="0">
                <a:solidFill>
                  <a:srgbClr val="000000"/>
                </a:solidFill>
                <a:highlight>
                  <a:srgbClr val="FFFFFF"/>
                </a:highlight>
              </a:rPr>
              <a:t> cross_val_score</a:t>
            </a:r>
            <a:r>
              <a:rPr lang="pt-BR" sz="1200" b="1" dirty="0">
                <a:solidFill>
                  <a:srgbClr val="000080"/>
                </a:solidFill>
                <a:highlight>
                  <a:srgbClr val="FFFFFF"/>
                </a:highlight>
              </a:rPr>
              <a:t>(</a:t>
            </a:r>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r>
              <a:rPr lang="pt-BR" sz="1200" dirty="0">
                <a:solidFill>
                  <a:srgbClr val="000000"/>
                </a:solidFill>
                <a:highlight>
                  <a:srgbClr val="FFFFFF"/>
                </a:highlight>
              </a:rPr>
              <a:t> scoring</a:t>
            </a:r>
            <a:r>
              <a:rPr lang="pt-BR" sz="1200" b="1" dirty="0">
                <a:solidFill>
                  <a:srgbClr val="000080"/>
                </a:solidFill>
                <a:highlight>
                  <a:srgbClr val="FFFFFF"/>
                </a:highlight>
              </a:rPr>
              <a:t>=</a:t>
            </a:r>
            <a:r>
              <a:rPr lang="pt-BR" sz="1200" dirty="0">
                <a:solidFill>
                  <a:srgbClr val="808080"/>
                </a:solidFill>
                <a:highlight>
                  <a:srgbClr val="FFFFFF"/>
                </a:highlight>
              </a:rPr>
              <a:t>'neg_mean_squared_error'</a:t>
            </a:r>
            <a:r>
              <a:rPr lang="pt-BR" sz="1200" b="1" dirty="0">
                <a:solidFill>
                  <a:srgbClr val="000080"/>
                </a:solidFill>
                <a:highlight>
                  <a:srgbClr val="FFFFFF"/>
                </a:highlight>
              </a:rPr>
              <a:t>,</a:t>
            </a:r>
            <a:r>
              <a:rPr lang="pt-BR" sz="1200" dirty="0">
                <a:solidFill>
                  <a:srgbClr val="000000"/>
                </a:solidFill>
                <a:highlight>
                  <a:srgbClr val="FFFFFF"/>
                </a:highlight>
              </a:rPr>
              <a:t> cv</a:t>
            </a:r>
            <a:r>
              <a:rPr lang="pt-BR" sz="1200" b="1" dirty="0">
                <a:solidFill>
                  <a:srgbClr val="000080"/>
                </a:solidFill>
                <a:highlight>
                  <a:srgbClr val="FFFFFF"/>
                </a:highlight>
              </a:rPr>
              <a:t>=</a:t>
            </a:r>
            <a:r>
              <a:rPr lang="pt-BR" sz="1200" dirty="0">
                <a:solidFill>
                  <a:srgbClr val="000000"/>
                </a:solidFill>
                <a:highlight>
                  <a:srgbClr val="FFFFFF"/>
                </a:highlight>
              </a:rPr>
              <a:t>lpocv</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0000"/>
                </a:solidFill>
                <a:highlight>
                  <a:srgbClr val="FFFFFF"/>
                </a:highlight>
              </a:rPr>
              <a:t>    scores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sqrt</a:t>
            </a:r>
            <a:r>
              <a:rPr lang="pt-BR" sz="1200" b="1" dirty="0">
                <a:solidFill>
                  <a:srgbClr val="000080"/>
                </a:solidFill>
                <a:highlight>
                  <a:srgbClr val="FFFFFF"/>
                </a:highlight>
              </a:rPr>
              <a:t>(-</a:t>
            </a:r>
            <a:r>
              <a:rPr lang="pt-BR" sz="1200" dirty="0">
                <a:solidFill>
                  <a:srgbClr val="000000"/>
                </a:solidFill>
                <a:highlight>
                  <a:srgbClr val="FFFFFF"/>
                </a:highlight>
              </a:rPr>
              <a:t>lin_scores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mean_vec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mean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std_vec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std</a:t>
            </a:r>
            <a:r>
              <a:rPr lang="pt-BR" sz="1200" b="1" dirty="0">
                <a:solidFill>
                  <a:srgbClr val="000080"/>
                </a:solidFill>
                <a:highlight>
                  <a:srgbClr val="FFFFFF"/>
                </a:highlight>
              </a:rPr>
              <a:t>())</a:t>
            </a:r>
            <a:endParaRPr lang="pt-BR" sz="1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9137" t="11681" r="51591" b="2137"/>
          <a:stretch/>
        </p:blipFill>
        <p:spPr>
          <a:xfrm>
            <a:off x="8008598" y="194424"/>
            <a:ext cx="3997394" cy="2193014"/>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51045" t="11681" r="9318" b="2137"/>
          <a:stretch/>
        </p:blipFill>
        <p:spPr>
          <a:xfrm>
            <a:off x="7980218" y="2501827"/>
            <a:ext cx="4025774" cy="2188322"/>
          </a:xfrm>
          <a:prstGeom prst="rect">
            <a:avLst/>
          </a:prstGeom>
        </p:spPr>
      </p:pic>
      <p:sp>
        <p:nvSpPr>
          <p:cNvPr id="9" name="Rectangle 8"/>
          <p:cNvSpPr/>
          <p:nvPr/>
        </p:nvSpPr>
        <p:spPr>
          <a:xfrm>
            <a:off x="8440376" y="4694320"/>
            <a:ext cx="3404715" cy="369332"/>
          </a:xfrm>
          <a:prstGeom prst="rect">
            <a:avLst/>
          </a:prstGeom>
        </p:spPr>
        <p:txBody>
          <a:bodyPr wrap="none">
            <a:spAutoFit/>
          </a:bodyPr>
          <a:lstStyle/>
          <a:p>
            <a:r>
              <a:rPr lang="pt-BR" dirty="0">
                <a:hlinkClick r:id="rId5"/>
              </a:rPr>
              <a:t>Exemplo: validacao_cruzada.ipynb</a:t>
            </a:r>
            <a:endParaRPr lang="pt-BR" dirty="0"/>
          </a:p>
        </p:txBody>
      </p:sp>
      <p:pic>
        <p:nvPicPr>
          <p:cNvPr id="10"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28868" y="5734038"/>
            <a:ext cx="1963131" cy="1058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191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Comparação</a:t>
            </a:r>
          </a:p>
        </p:txBody>
      </p:sp>
      <p:sp>
        <p:nvSpPr>
          <p:cNvPr id="3" name="Content Placeholder 2"/>
          <p:cNvSpPr>
            <a:spLocks noGrp="1"/>
          </p:cNvSpPr>
          <p:nvPr>
            <p:ph idx="1"/>
          </p:nvPr>
        </p:nvSpPr>
        <p:spPr>
          <a:xfrm>
            <a:off x="838199" y="1825624"/>
            <a:ext cx="10875889" cy="4641677"/>
          </a:xfrm>
        </p:spPr>
        <p:txBody>
          <a:bodyPr>
            <a:normAutofit lnSpcReduction="10000"/>
          </a:bodyPr>
          <a:lstStyle/>
          <a:p>
            <a:r>
              <a:rPr lang="pt-BR" dirty="0"/>
              <a:t>Conforme nos vimos, o </a:t>
            </a:r>
            <a:r>
              <a:rPr lang="pt-BR" b="1" dirty="0"/>
              <a:t>leave-p-out</a:t>
            </a:r>
            <a:r>
              <a:rPr lang="pt-BR" dirty="0"/>
              <a:t> dá indicações mais claras de qual ordem usar pois usa um maior número de pares treinamento/teste, aumentando a confiabilidade tanto do erro médio quanto do desvio padrão.</a:t>
            </a:r>
          </a:p>
          <a:p>
            <a:r>
              <a:rPr lang="pt-BR" dirty="0"/>
              <a:t>Porém, </a:t>
            </a:r>
            <a:r>
              <a:rPr lang="pt-BR" dirty="0" smtClean="0"/>
              <a:t>ele é </a:t>
            </a:r>
            <a:r>
              <a:rPr lang="pt-BR" dirty="0"/>
              <a:t>bastante custoso em relação ao tempo necessário para se executá-lo, mesmo com uma base de 100 amostras leva mais de 3 [s].</a:t>
            </a:r>
          </a:p>
          <a:p>
            <a:r>
              <a:rPr lang="pt-BR" dirty="0"/>
              <a:t>Portanto, é interessante utilizá-lo com bases relativamente pequenas.</a:t>
            </a:r>
          </a:p>
          <a:p>
            <a:r>
              <a:rPr lang="pt-BR" dirty="0"/>
              <a:t>Para bases maiores, o </a:t>
            </a:r>
            <a:r>
              <a:rPr lang="pt-BR" b="1" dirty="0"/>
              <a:t>k-fold</a:t>
            </a:r>
            <a:r>
              <a:rPr lang="pt-BR" dirty="0"/>
              <a:t> é uma opção melhor e mais eficiente do que o </a:t>
            </a:r>
            <a:r>
              <a:rPr lang="pt-BR" b="1" dirty="0"/>
              <a:t>holdout</a:t>
            </a:r>
            <a:r>
              <a:rPr lang="pt-BR" dirty="0"/>
              <a:t>.</a:t>
            </a:r>
          </a:p>
          <a:p>
            <a:r>
              <a:rPr lang="pt-BR" dirty="0"/>
              <a:t>Bases maiores já dariam melhores indicações de qual modelo utilizar mesmo com o </a:t>
            </a:r>
            <a:r>
              <a:rPr lang="pt-BR" b="1" dirty="0"/>
              <a:t>holdout</a:t>
            </a:r>
            <a:r>
              <a:rPr lang="pt-BR" dirty="0"/>
              <a:t>.</a:t>
            </a:r>
          </a:p>
        </p:txBody>
      </p:sp>
      <p:sp>
        <p:nvSpPr>
          <p:cNvPr id="4" name="Rectangle 3"/>
          <p:cNvSpPr/>
          <p:nvPr/>
        </p:nvSpPr>
        <p:spPr>
          <a:xfrm>
            <a:off x="7114304" y="6097969"/>
            <a:ext cx="4599785" cy="369332"/>
          </a:xfrm>
          <a:prstGeom prst="rect">
            <a:avLst/>
          </a:prstGeom>
        </p:spPr>
        <p:txBody>
          <a:bodyPr wrap="none">
            <a:spAutoFit/>
          </a:bodyPr>
          <a:lstStyle/>
          <a:p>
            <a:r>
              <a:rPr lang="pt-BR" dirty="0">
                <a:hlinkClick r:id="rId3"/>
              </a:rPr>
              <a:t>Exemplo: validacao_cruzada_base_maior.ipynb</a:t>
            </a:r>
            <a:endParaRPr lang="pt-BR" dirty="0"/>
          </a:p>
        </p:txBody>
      </p:sp>
    </p:spTree>
    <p:extLst>
      <p:ext uri="{BB962C8B-B14F-4D97-AF65-F5344CB8AC3E}">
        <p14:creationId xmlns:p14="http://schemas.microsoft.com/office/powerpoint/2010/main" val="442936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Extensão para modelos não-lineares	nos atributos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42306" cy="4631159"/>
              </a:xfrm>
            </p:spPr>
            <p:txBody>
              <a:bodyPr>
                <a:normAutofit fontScale="92500" lnSpcReduction="20000"/>
              </a:bodyPr>
              <a:lstStyle/>
              <a:p>
                <a:r>
                  <a:rPr lang="pt-BR" dirty="0" smtClean="0"/>
                  <a:t>Toda a teoria que vimos até agora para </a:t>
                </a:r>
                <a:r>
                  <a:rPr lang="pt-BR" b="1" i="1" dirty="0"/>
                  <a:t>regressão linear </a:t>
                </a:r>
                <a:r>
                  <a:rPr lang="pt-BR" dirty="0"/>
                  <a:t>também se aplica quando o modelo de aproximação, ou seja, a </a:t>
                </a:r>
                <a:r>
                  <a:rPr lang="pt-BR" b="1" i="1" dirty="0"/>
                  <a:t>função hipótese</a:t>
                </a:r>
                <a:r>
                  <a:rPr lang="pt-BR" dirty="0"/>
                  <a:t>, é </a:t>
                </a:r>
                <a:r>
                  <a:rPr lang="pt-BR" b="1" i="1" dirty="0"/>
                  <a:t>não-linear</a:t>
                </a:r>
                <a:r>
                  <a:rPr lang="pt-BR" dirty="0"/>
                  <a:t>.</a:t>
                </a:r>
              </a:p>
              <a:p>
                <a:r>
                  <a:rPr lang="pt-BR" b="1" i="1" dirty="0" smtClean="0"/>
                  <a:t>Modelos não-lineares </a:t>
                </a:r>
                <a:r>
                  <a:rPr lang="pt-BR" dirty="0" smtClean="0"/>
                  <a:t>são modelos </a:t>
                </a:r>
                <a:r>
                  <a:rPr lang="pt-BR" dirty="0"/>
                  <a:t>que </a:t>
                </a:r>
                <a:r>
                  <a:rPr lang="pt-BR" dirty="0" smtClean="0"/>
                  <a:t>realizam </a:t>
                </a:r>
                <a:r>
                  <a:rPr lang="pt-BR" dirty="0"/>
                  <a:t>um mapeamento </a:t>
                </a:r>
                <a:r>
                  <a:rPr lang="pt-BR" b="1" i="1" dirty="0"/>
                  <a:t>não-linear</a:t>
                </a:r>
                <a:r>
                  <a:rPr lang="pt-BR" dirty="0"/>
                  <a:t> das entradas para a saída, mas </a:t>
                </a:r>
                <a:r>
                  <a:rPr lang="pt-BR" dirty="0" smtClean="0"/>
                  <a:t>que possuem </a:t>
                </a:r>
                <a:r>
                  <a:rPr lang="pt-BR" b="1" i="1" dirty="0" smtClean="0"/>
                  <a:t>dependência </a:t>
                </a:r>
                <a:r>
                  <a:rPr lang="pt-BR" b="1" i="1" dirty="0"/>
                  <a:t>linear </a:t>
                </a:r>
                <a:r>
                  <a:rPr lang="pt-BR" dirty="0"/>
                  <a:t>com </a:t>
                </a:r>
                <a:r>
                  <a:rPr lang="pt-BR" dirty="0" smtClean="0"/>
                  <a:t>relação aos </a:t>
                </a:r>
                <a:r>
                  <a:rPr lang="pt-BR" dirty="0"/>
                  <a:t>pesos.</a:t>
                </a:r>
              </a:p>
              <a:p>
                <a:r>
                  <a:rPr lang="pt-BR" b="1" i="1" dirty="0"/>
                  <a:t>Modelos não-lineares </a:t>
                </a:r>
                <a:r>
                  <a:rPr lang="pt-BR" dirty="0"/>
                  <a:t>constroem uma aproximação por meio da combinação linear de </a:t>
                </a:r>
                <a:r>
                  <a:rPr lang="pt-BR" b="1" i="1" dirty="0"/>
                  <a:t>funções-base </a:t>
                </a:r>
                <a:r>
                  <a:rPr lang="pt-BR" dirty="0"/>
                  <a:t>não-lineares, da forma</a:t>
                </a:r>
              </a:p>
              <a:p>
                <a:pPr marL="0" indent="0" algn="ctr">
                  <a:buNone/>
                </a:pP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0"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𝑏</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𝑀</m:t>
                        </m:r>
                      </m:sub>
                    </m:sSub>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𝑀</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𝑚</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sup>
                    </m:sSup>
                    <m:r>
                      <a:rPr lang="pt-BR" b="1" i="1">
                        <a:latin typeface="Cambria Math" panose="02040503050406030204" pitchFamily="18" charset="0"/>
                      </a:rPr>
                      <m:t>→</m:t>
                    </m:r>
                    <m:r>
                      <a:rPr lang="pt-BR" b="1" i="1">
                        <a:latin typeface="Cambria Math" panose="02040503050406030204" pitchFamily="18" charset="0"/>
                      </a:rPr>
                      <m:t>ℝ</m:t>
                    </m:r>
                  </m:oMath>
                </a14:m>
                <a:r>
                  <a:rPr lang="pt-BR" dirty="0"/>
                  <a:t>, denota a i-</a:t>
                </a:r>
                <a:r>
                  <a:rPr lang="pt-BR" i="1" dirty="0"/>
                  <a:t>ésima</a:t>
                </a:r>
                <a:r>
                  <a:rPr lang="pt-BR" dirty="0"/>
                  <a:t> </a:t>
                </a:r>
                <a:r>
                  <a:rPr lang="pt-BR" b="1" i="1" dirty="0"/>
                  <a:t>função-base</a:t>
                </a:r>
                <a:r>
                  <a:rPr lang="pt-BR" dirty="0" smtClean="0"/>
                  <a:t>.</a:t>
                </a:r>
                <a:endParaRPr lang="pt-BR" dirty="0"/>
              </a:p>
              <a:p>
                <a:r>
                  <a:rPr lang="pt-BR" dirty="0"/>
                  <a:t>Portanto, os resultados encontrados anteriormente são facilmente estendidos para o caso </a:t>
                </a:r>
                <a:r>
                  <a:rPr lang="pt-BR" b="1" i="1" dirty="0"/>
                  <a:t>não-linear</a:t>
                </a:r>
                <a:r>
                  <a:rPr lang="pt-BR" dirty="0"/>
                  <a:t> bastando definir o </a:t>
                </a:r>
                <a:r>
                  <a:rPr lang="pt-BR" dirty="0" smtClean="0"/>
                  <a:t>vetor de </a:t>
                </a:r>
                <a:r>
                  <a:rPr lang="pt-BR" b="1" i="1" dirty="0" smtClean="0"/>
                  <a:t>funções-base</a:t>
                </a:r>
                <a:r>
                  <a:rPr lang="pt-BR" dirty="0" smtClean="0"/>
                  <a:t> </a:t>
                </a:r>
                <a14:m>
                  <m:oMath xmlns:m="http://schemas.openxmlformats.org/officeDocument/2006/math">
                    <m:r>
                      <m:rPr>
                        <m:sty m:val="p"/>
                      </m:rPr>
                      <a:rPr lang="pt-BR" i="1">
                        <a:latin typeface="Cambria Math" panose="02040503050406030204" pitchFamily="18" charset="0"/>
                      </a:rPr>
                      <m:t>Φ</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smtClean="0">
                        <a:latin typeface="Cambria Math" panose="02040503050406030204" pitchFamily="18" charset="0"/>
                      </a:rPr>
                      <m:t> </m:t>
                    </m:r>
                  </m:oMath>
                </a14:m>
                <a:r>
                  <a:rPr lang="pt-BR" dirty="0"/>
                  <a:t>como </a:t>
                </a:r>
              </a:p>
              <a:p>
                <a:pPr marL="0" indent="0" algn="ctr">
                  <a:buNone/>
                </a:pPr>
                <a14:m>
                  <m:oMath xmlns:m="http://schemas.openxmlformats.org/officeDocument/2006/math">
                    <m:r>
                      <m:rPr>
                        <m:sty m:val="p"/>
                      </m:rPr>
                      <a:rPr lang="pt-BR" i="1">
                        <a:latin typeface="Cambria Math" panose="02040503050406030204" pitchFamily="18" charset="0"/>
                      </a:rPr>
                      <m:t>Φ</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𝑏</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b="1" i="1">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𝑏</m:t>
                            </m:r>
                          </m:e>
                          <m:sub>
                            <m:r>
                              <a:rPr lang="pt-BR" b="0" i="1" smtClean="0">
                                <a:latin typeface="Cambria Math" panose="02040503050406030204" pitchFamily="18" charset="0"/>
                                <a:ea typeface="Cambria Math" panose="02040503050406030204" pitchFamily="18" charset="0"/>
                              </a:rPr>
                              <m:t>𝑀</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42306" cy="4631159"/>
              </a:xfrm>
              <a:blipFill rotWithShape="0">
                <a:blip r:embed="rId3"/>
                <a:stretch>
                  <a:fillRect l="-876" t="-3289"/>
                </a:stretch>
              </a:blipFill>
            </p:spPr>
            <p:txBody>
              <a:bodyPr/>
              <a:lstStyle/>
              <a:p>
                <a:r>
                  <a:rPr lang="pt-BR">
                    <a:noFill/>
                  </a:rPr>
                  <a:t> </a:t>
                </a:r>
              </a:p>
            </p:txBody>
          </p:sp>
        </mc:Fallback>
      </mc:AlternateContent>
    </p:spTree>
    <p:extLst>
      <p:ext uri="{BB962C8B-B14F-4D97-AF65-F5344CB8AC3E}">
        <p14:creationId xmlns:p14="http://schemas.microsoft.com/office/powerpoint/2010/main" val="1753387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Qual ordem escolher para o modelo?</a:t>
            </a:r>
          </a:p>
        </p:txBody>
      </p:sp>
      <p:sp>
        <p:nvSpPr>
          <p:cNvPr id="3" name="Content Placeholder 2"/>
          <p:cNvSpPr>
            <a:spLocks noGrp="1"/>
          </p:cNvSpPr>
          <p:nvPr>
            <p:ph idx="1"/>
          </p:nvPr>
        </p:nvSpPr>
        <p:spPr>
          <a:xfrm>
            <a:off x="838199" y="1825624"/>
            <a:ext cx="11001703" cy="4746625"/>
          </a:xfrm>
        </p:spPr>
        <p:txBody>
          <a:bodyPr>
            <a:normAutofit/>
          </a:bodyPr>
          <a:lstStyle/>
          <a:p>
            <a:r>
              <a:rPr lang="pt-BR" dirty="0"/>
              <a:t>E se os erros são pequenos para vários graus de polinômio, incluindo altos graus?</a:t>
            </a:r>
          </a:p>
          <a:p>
            <a:r>
              <a:rPr lang="pt-BR" dirty="0"/>
              <a:t>Uma resposta é usar o princípio da </a:t>
            </a:r>
            <a:r>
              <a:rPr lang="pt-BR" b="1" i="1" dirty="0"/>
              <a:t>navalha de Occam</a:t>
            </a:r>
            <a:r>
              <a:rPr lang="pt-BR" i="1" dirty="0"/>
              <a:t>.</a:t>
            </a:r>
            <a:endParaRPr lang="pt-BR" dirty="0"/>
          </a:p>
          <a:p>
            <a:r>
              <a:rPr lang="pt-BR" dirty="0"/>
              <a:t>A </a:t>
            </a:r>
            <a:r>
              <a:rPr lang="pt-BR" b="1" i="1" dirty="0"/>
              <a:t>navalha de Occam </a:t>
            </a:r>
            <a:r>
              <a:rPr lang="pt-BR" dirty="0"/>
              <a:t>é um princípio lógico que diz: "</a:t>
            </a:r>
            <a:r>
              <a:rPr lang="pt-BR" i="1" dirty="0"/>
              <a:t>as entidades não devem ser multiplicadas além da necessidade</a:t>
            </a:r>
            <a:r>
              <a:rPr lang="pt-BR" dirty="0" smtClean="0"/>
              <a:t>“.</a:t>
            </a:r>
          </a:p>
          <a:p>
            <a:pPr lvl="1">
              <a:buFont typeface="Wingdings" panose="05000000000000000000" pitchFamily="2" charset="2"/>
              <a:buChar char="§"/>
            </a:pPr>
            <a:r>
              <a:rPr lang="pt-BR" dirty="0"/>
              <a:t>Deve-se preferir explicações mais simples às mais complicadas</a:t>
            </a:r>
            <a:r>
              <a:rPr lang="pt-BR" dirty="0" smtClean="0"/>
              <a:t>.</a:t>
            </a:r>
            <a:endParaRPr lang="pt-BR" dirty="0"/>
          </a:p>
          <a:p>
            <a:r>
              <a:rPr lang="pt-BR" b="1" i="1" dirty="0"/>
              <a:t>Occam </a:t>
            </a:r>
            <a:r>
              <a:rPr lang="pt-BR" dirty="0"/>
              <a:t>costumava argumentar contra todos os tipos de complicações.</a:t>
            </a:r>
          </a:p>
          <a:p>
            <a:r>
              <a:rPr lang="pt-BR" dirty="0"/>
              <a:t>Portanto, escolhemos modelos usando a </a:t>
            </a:r>
            <a:r>
              <a:rPr lang="pt-BR" b="1" dirty="0"/>
              <a:t>navalha de Occam</a:t>
            </a:r>
            <a:r>
              <a:rPr lang="pt-BR" dirty="0"/>
              <a:t>: escolhemos a </a:t>
            </a:r>
            <a:r>
              <a:rPr lang="pt-BR" b="1" i="1" dirty="0"/>
              <a:t>hipótese</a:t>
            </a:r>
            <a:r>
              <a:rPr lang="pt-BR" dirty="0"/>
              <a:t> menos complexa que se ajusta bem aos dados.</a:t>
            </a:r>
          </a:p>
        </p:txBody>
      </p:sp>
    </p:spTree>
    <p:extLst>
      <p:ext uri="{BB962C8B-B14F-4D97-AF65-F5344CB8AC3E}">
        <p14:creationId xmlns:p14="http://schemas.microsoft.com/office/powerpoint/2010/main" val="3248214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Curvas de Aprendizado</a:t>
            </a:r>
          </a:p>
        </p:txBody>
      </p:sp>
      <p:sp>
        <p:nvSpPr>
          <p:cNvPr id="3" name="Content Placeholder 2"/>
          <p:cNvSpPr>
            <a:spLocks noGrp="1"/>
          </p:cNvSpPr>
          <p:nvPr>
            <p:ph idx="1"/>
          </p:nvPr>
        </p:nvSpPr>
        <p:spPr>
          <a:xfrm>
            <a:off x="838200" y="1825624"/>
            <a:ext cx="10515600" cy="4033999"/>
          </a:xfrm>
        </p:spPr>
        <p:txBody>
          <a:bodyPr>
            <a:normAutofit/>
          </a:bodyPr>
          <a:lstStyle/>
          <a:p>
            <a:r>
              <a:rPr lang="pt-BR" dirty="0"/>
              <a:t>Outra forma de se avaliar qual é a melhor ordem para um modelo é através das curvas de aprendizado.</a:t>
            </a:r>
          </a:p>
          <a:p>
            <a:r>
              <a:rPr lang="pt-BR" b="1" dirty="0"/>
              <a:t>Curvas de aprendizado</a:t>
            </a:r>
            <a:r>
              <a:rPr lang="pt-BR" dirty="0"/>
              <a:t>: são gráficos que mostram o desempenho do modelo no conjunto de treinamento e no conjunto de validação em função do tamanho do conjunto de treinamento.</a:t>
            </a:r>
          </a:p>
          <a:p>
            <a:pPr lvl="1"/>
            <a:r>
              <a:rPr lang="pt-BR" dirty="0"/>
              <a:t>Caso você não tenha dois conjuntos, treinamento e validação, normalmente se divide a base original em 70 a 80% para treinamento e 30 a 20% para validação.</a:t>
            </a:r>
          </a:p>
        </p:txBody>
      </p:sp>
    </p:spTree>
    <p:extLst>
      <p:ext uri="{BB962C8B-B14F-4D97-AF65-F5344CB8AC3E}">
        <p14:creationId xmlns:p14="http://schemas.microsoft.com/office/powerpoint/2010/main" val="1750862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2030"/>
            <a:ext cx="10515600" cy="1325563"/>
          </a:xfrm>
        </p:spPr>
        <p:txBody>
          <a:bodyPr>
            <a:normAutofit/>
          </a:bodyPr>
          <a:lstStyle/>
          <a:p>
            <a:r>
              <a:rPr lang="pt-BR" dirty="0" smtClean="0"/>
              <a:t>Regularização: </a:t>
            </a:r>
            <a:r>
              <a:rPr lang="pt-BR" dirty="0"/>
              <a:t>p</a:t>
            </a:r>
            <a:r>
              <a:rPr lang="pt-BR" dirty="0" smtClean="0"/>
              <a:t>enalizando </a:t>
            </a:r>
            <a:r>
              <a:rPr lang="pt-BR" dirty="0"/>
              <a:t>a c</a:t>
            </a:r>
            <a:r>
              <a:rPr lang="pt-BR" dirty="0" smtClean="0"/>
              <a:t>omplexidade dos modelos</a:t>
            </a:r>
            <a:endParaRPr lang="pt-BR" dirty="0"/>
          </a:p>
        </p:txBody>
      </p:sp>
      <p:sp>
        <p:nvSpPr>
          <p:cNvPr id="3" name="Content Placeholder 2"/>
          <p:cNvSpPr>
            <a:spLocks noGrp="1"/>
          </p:cNvSpPr>
          <p:nvPr>
            <p:ph idx="1"/>
          </p:nvPr>
        </p:nvSpPr>
        <p:spPr>
          <a:xfrm>
            <a:off x="838199" y="1863969"/>
            <a:ext cx="10959059" cy="4818186"/>
          </a:xfrm>
        </p:spPr>
        <p:txBody>
          <a:bodyPr>
            <a:normAutofit fontScale="85000" lnSpcReduction="20000"/>
          </a:bodyPr>
          <a:lstStyle/>
          <a:p>
            <a:r>
              <a:rPr lang="pt-BR" dirty="0"/>
              <a:t>A </a:t>
            </a:r>
            <a:r>
              <a:rPr lang="pt-BR" b="1" dirty="0"/>
              <a:t>regularização </a:t>
            </a:r>
            <a:r>
              <a:rPr lang="pt-BR" dirty="0" smtClean="0"/>
              <a:t>é outra forma </a:t>
            </a:r>
            <a:r>
              <a:rPr lang="pt-BR" dirty="0"/>
              <a:t>de se escolher o melhor modelo</a:t>
            </a:r>
            <a:r>
              <a:rPr lang="pt-BR" dirty="0" smtClean="0"/>
              <a:t>.</a:t>
            </a:r>
          </a:p>
          <a:p>
            <a:r>
              <a:rPr lang="pt-BR" dirty="0" smtClean="0"/>
              <a:t>A ideia por trás da </a:t>
            </a:r>
            <a:r>
              <a:rPr lang="pt-BR" b="1" i="1" dirty="0" smtClean="0"/>
              <a:t>regularização</a:t>
            </a:r>
            <a:r>
              <a:rPr lang="pt-BR" dirty="0" smtClean="0"/>
              <a:t> é penalizar, explicitamente, </a:t>
            </a:r>
            <a:r>
              <a:rPr lang="pt-BR" b="1" i="1" dirty="0" smtClean="0"/>
              <a:t>hipóteses</a:t>
            </a:r>
            <a:r>
              <a:rPr lang="pt-BR" dirty="0" smtClean="0"/>
              <a:t> complexas.</a:t>
            </a:r>
          </a:p>
          <a:p>
            <a:r>
              <a:rPr lang="pt-BR" dirty="0" smtClean="0"/>
              <a:t>As técnicas que veremos a seguir, são chamadas de técnicas de </a:t>
            </a:r>
            <a:r>
              <a:rPr lang="pt-BR" b="1" dirty="0" smtClean="0"/>
              <a:t>regularização</a:t>
            </a:r>
            <a:r>
              <a:rPr lang="pt-BR" dirty="0" smtClean="0"/>
              <a:t>, </a:t>
            </a:r>
            <a:r>
              <a:rPr lang="pt-BR" dirty="0"/>
              <a:t>pois </a:t>
            </a:r>
            <a:r>
              <a:rPr lang="pt-BR" dirty="0" smtClean="0"/>
              <a:t>buscam </a:t>
            </a:r>
            <a:r>
              <a:rPr lang="pt-BR" dirty="0"/>
              <a:t>por </a:t>
            </a:r>
            <a:r>
              <a:rPr lang="pt-BR" dirty="0" smtClean="0"/>
              <a:t>uma </a:t>
            </a:r>
            <a:r>
              <a:rPr lang="pt-BR" b="1" i="1" dirty="0"/>
              <a:t>hipótese</a:t>
            </a:r>
            <a:r>
              <a:rPr lang="pt-BR" dirty="0"/>
              <a:t> que seja mais </a:t>
            </a:r>
            <a:r>
              <a:rPr lang="pt-BR" b="1" i="1" dirty="0"/>
              <a:t>regular</a:t>
            </a:r>
            <a:r>
              <a:rPr lang="pt-BR" dirty="0"/>
              <a:t>, ou seja, </a:t>
            </a:r>
            <a:r>
              <a:rPr lang="pt-BR" b="1" i="1" dirty="0"/>
              <a:t>menos complexa</a:t>
            </a:r>
            <a:r>
              <a:rPr lang="pt-BR" dirty="0"/>
              <a:t>.</a:t>
            </a:r>
          </a:p>
          <a:p>
            <a:r>
              <a:rPr lang="pt-BR" dirty="0" smtClean="0"/>
              <a:t>Ela é </a:t>
            </a:r>
            <a:r>
              <a:rPr lang="pt-BR" dirty="0"/>
              <a:t>uma técnica que visa obter um modelo bem comportado (ou seja, que não </a:t>
            </a:r>
            <a:r>
              <a:rPr lang="pt-BR" b="1" i="1" dirty="0"/>
              <a:t>sobreajuste</a:t>
            </a:r>
            <a:r>
              <a:rPr lang="pt-BR" dirty="0"/>
              <a:t>) através da incorporação de informações adicionais ao processo de treinamento do modelo, na forma </a:t>
            </a:r>
            <a:r>
              <a:rPr lang="pt-BR" dirty="0" smtClean="0"/>
              <a:t>de </a:t>
            </a:r>
            <a:r>
              <a:rPr lang="pt-BR" b="1" i="1" dirty="0" smtClean="0"/>
              <a:t>restrições </a:t>
            </a:r>
            <a:r>
              <a:rPr lang="pt-BR" b="1" i="1" dirty="0"/>
              <a:t>de suavidade </a:t>
            </a:r>
            <a:r>
              <a:rPr lang="pt-BR" dirty="0"/>
              <a:t>junto ao mapeamento ou de </a:t>
            </a:r>
            <a:r>
              <a:rPr lang="pt-BR" b="1" i="1" dirty="0"/>
              <a:t>penalizações</a:t>
            </a:r>
            <a:r>
              <a:rPr lang="pt-BR" dirty="0"/>
              <a:t> proporcionais à norma do vetor de pesos.</a:t>
            </a:r>
          </a:p>
          <a:p>
            <a:r>
              <a:rPr lang="pt-BR" dirty="0"/>
              <a:t>Técnicas de </a:t>
            </a:r>
            <a:r>
              <a:rPr lang="pt-BR" b="1" i="1" dirty="0"/>
              <a:t>regularização</a:t>
            </a:r>
            <a:r>
              <a:rPr lang="pt-BR" dirty="0"/>
              <a:t> podem reduzir o risco de </a:t>
            </a:r>
            <a:r>
              <a:rPr lang="pt-BR" b="1" i="1" dirty="0"/>
              <a:t>sobreajuste</a:t>
            </a:r>
            <a:r>
              <a:rPr lang="pt-BR" dirty="0"/>
              <a:t> do modelo ao conjunto de treinamento, aumentando sua capacidade de </a:t>
            </a:r>
            <a:r>
              <a:rPr lang="pt-BR" b="1" i="1" dirty="0"/>
              <a:t>generalização</a:t>
            </a:r>
            <a:r>
              <a:rPr lang="pt-BR" dirty="0"/>
              <a:t>.</a:t>
            </a:r>
          </a:p>
          <a:p>
            <a:r>
              <a:rPr lang="pt-BR" dirty="0"/>
              <a:t>As técnicas </a:t>
            </a:r>
            <a:r>
              <a:rPr lang="pt-BR" dirty="0" smtClean="0"/>
              <a:t>de </a:t>
            </a:r>
            <a:r>
              <a:rPr lang="pt-BR" b="1" i="1" dirty="0" smtClean="0"/>
              <a:t>regularização</a:t>
            </a:r>
            <a:r>
              <a:rPr lang="pt-BR" dirty="0" smtClean="0"/>
              <a:t> que </a:t>
            </a:r>
            <a:r>
              <a:rPr lang="pt-BR" dirty="0"/>
              <a:t>veremos a seguir são: </a:t>
            </a:r>
            <a:r>
              <a:rPr lang="it-IT" i="1" dirty="0"/>
              <a:t>rigde regression</a:t>
            </a:r>
            <a:r>
              <a:rPr lang="it-IT" dirty="0"/>
              <a:t>, LASSO e </a:t>
            </a:r>
            <a:r>
              <a:rPr lang="it-IT" i="1" dirty="0"/>
              <a:t>elastic net</a:t>
            </a:r>
            <a:r>
              <a:rPr lang="it-IT" dirty="0"/>
              <a:t>. </a:t>
            </a:r>
            <a:endParaRPr lang="it-IT" dirty="0" smtClean="0"/>
          </a:p>
          <a:p>
            <a:r>
              <a:rPr lang="it-IT" dirty="0" smtClean="0"/>
              <a:t>Todas elas </a:t>
            </a:r>
            <a:r>
              <a:rPr lang="pt-BR" dirty="0"/>
              <a:t>introduzem </a:t>
            </a:r>
            <a:r>
              <a:rPr lang="pt-BR" b="1" i="1" dirty="0"/>
              <a:t>restrições</a:t>
            </a:r>
            <a:r>
              <a:rPr lang="pt-BR" dirty="0"/>
              <a:t> ligadas a alguma </a:t>
            </a:r>
            <a:r>
              <a:rPr lang="pt-BR" b="1" i="1" dirty="0"/>
              <a:t>norma</a:t>
            </a:r>
            <a:r>
              <a:rPr lang="pt-BR" dirty="0"/>
              <a:t> do vetor de </a:t>
            </a:r>
            <a:r>
              <a:rPr lang="pt-BR" b="1" i="1" dirty="0"/>
              <a:t>pesos</a:t>
            </a:r>
            <a:r>
              <a:rPr lang="pt-BR" dirty="0"/>
              <a:t> do modelo</a:t>
            </a:r>
            <a:r>
              <a:rPr lang="pt-BR" dirty="0" smtClean="0"/>
              <a:t>, </a:t>
            </a:r>
            <a:r>
              <a:rPr lang="pt-BR" dirty="0"/>
              <a:t>sendo, por este motivo, também conhecidas como técnicas de </a:t>
            </a:r>
            <a:r>
              <a:rPr lang="pt-BR" b="1" i="1" dirty="0"/>
              <a:t>shrinkage</a:t>
            </a:r>
            <a:r>
              <a:rPr lang="pt-BR" dirty="0"/>
              <a:t> </a:t>
            </a:r>
            <a:r>
              <a:rPr lang="pt-BR" dirty="0" smtClean="0"/>
              <a:t>(i.e., redução</a:t>
            </a:r>
            <a:r>
              <a:rPr lang="pt-BR" dirty="0"/>
              <a:t>, encolhimento</a:t>
            </a:r>
            <a:r>
              <a:rPr lang="pt-BR" dirty="0" smtClean="0"/>
              <a:t>).</a:t>
            </a:r>
            <a:endParaRPr lang="pt-BR" dirty="0"/>
          </a:p>
        </p:txBody>
      </p:sp>
    </p:spTree>
    <p:extLst>
      <p:ext uri="{BB962C8B-B14F-4D97-AF65-F5344CB8AC3E}">
        <p14:creationId xmlns:p14="http://schemas.microsoft.com/office/powerpoint/2010/main" val="3185529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00" y="161866"/>
            <a:ext cx="10515600" cy="709919"/>
          </a:xfrm>
        </p:spPr>
        <p:txBody>
          <a:bodyPr>
            <a:normAutofit/>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2300" y="1143000"/>
                <a:ext cx="11328400" cy="5598994"/>
              </a:xfrm>
            </p:spPr>
            <p:txBody>
              <a:bodyPr>
                <a:normAutofit fontScale="92500"/>
              </a:bodyPr>
              <a:lstStyle/>
              <a:p>
                <a:pPr marL="0" indent="0">
                  <a:buNone/>
                </a:pPr>
                <a:r>
                  <a:rPr lang="pt-BR" dirty="0" smtClean="0"/>
                  <a:t>Com a regressão de Ridge, ao </a:t>
                </a:r>
                <a:r>
                  <a:rPr lang="pt-BR" dirty="0"/>
                  <a:t>invés de </a:t>
                </a:r>
                <a:r>
                  <a:rPr lang="pt-BR" dirty="0" smtClean="0"/>
                  <a:t>minimizarmos </a:t>
                </a:r>
                <a:r>
                  <a:rPr lang="pt-BR" dirty="0"/>
                  <a:t>apenas o erro quadrático médio, como fizemos antes, agora há a introdução de um</a:t>
                </a:r>
                <a:r>
                  <a:rPr lang="pt-BR" b="1" dirty="0"/>
                  <a:t> </a:t>
                </a:r>
                <a:r>
                  <a:rPr lang="pt-BR" b="1" i="1" dirty="0"/>
                  <a:t>termo de penalização </a:t>
                </a:r>
                <a:r>
                  <a:rPr lang="pt-BR" dirty="0"/>
                  <a:t>proporcional à </a:t>
                </a:r>
                <a:r>
                  <a:rPr lang="pt-BR" b="1" i="1" dirty="0"/>
                  <a:t>norma Euclidiana</a:t>
                </a:r>
                <a:r>
                  <a:rPr lang="pt-BR" dirty="0"/>
                  <a:t> (ou seja, </a:t>
                </a:r>
                <a:r>
                  <a:rPr lang="pt-BR" dirty="0" smtClean="0"/>
                  <a:t>a norma </a:t>
                </a:r>
                <a:r>
                  <a:rPr lang="pt-BR" dirty="0"/>
                  <a:t>L2) do vetor de </a:t>
                </a:r>
                <a:r>
                  <a:rPr lang="pt-BR" dirty="0" smtClean="0"/>
                  <a:t>pesos:</a:t>
                </a:r>
                <a:endParaRPr lang="pt-BR" dirty="0"/>
              </a:p>
              <a:p>
                <a:pPr marL="0" indent="0" algn="ctr">
                  <a:buNone/>
                </a:pPr>
                <a14:m>
                  <m:oMath xmlns:m="http://schemas.openxmlformats.org/officeDocument/2006/math">
                    <m:func>
                      <m:funcPr>
                        <m:ctrlPr>
                          <a:rPr lang="nl-BE" sz="2400" i="1">
                            <a:latin typeface="Cambria Math" panose="02040503050406030204" pitchFamily="18" charset="0"/>
                          </a:rPr>
                        </m:ctrlPr>
                      </m:funcPr>
                      <m:fName>
                        <m:limLow>
                          <m:limLowPr>
                            <m:ctrlPr>
                              <a:rPr lang="nl-BE" sz="2400" i="1">
                                <a:latin typeface="Cambria Math" panose="02040503050406030204" pitchFamily="18" charset="0"/>
                              </a:rPr>
                            </m:ctrlPr>
                          </m:limLowPr>
                          <m:e>
                            <m:r>
                              <m:rPr>
                                <m:sty m:val="p"/>
                              </m:rPr>
                              <a:rPr lang="nl-BE" sz="2400">
                                <a:latin typeface="Cambria Math" panose="02040503050406030204" pitchFamily="18" charset="0"/>
                              </a:rPr>
                              <m:t>min</m:t>
                            </m:r>
                          </m:e>
                          <m:lim>
                            <m:r>
                              <a:rPr lang="pt-BR" sz="2400" b="1" i="1">
                                <a:latin typeface="Cambria Math" panose="02040503050406030204" pitchFamily="18" charset="0"/>
                              </a:rPr>
                              <m:t>𝒂</m:t>
                            </m:r>
                            <m:r>
                              <a:rPr lang="pt-BR" sz="2400" b="1" i="1">
                                <a:latin typeface="Cambria Math" panose="02040503050406030204" pitchFamily="18" charset="0"/>
                                <a:ea typeface="Cambria Math" panose="02040503050406030204" pitchFamily="18" charset="0"/>
                              </a:rPr>
                              <m:t>∈</m:t>
                            </m:r>
                            <m:r>
                              <a:rPr lang="pt-BR" sz="2400" b="1" i="1">
                                <a:latin typeface="Cambria Math" panose="02040503050406030204" pitchFamily="18" charset="0"/>
                                <a:ea typeface="Cambria Math" panose="02040503050406030204" pitchFamily="18" charset="0"/>
                              </a:rPr>
                              <m:t>ℝ</m:t>
                            </m:r>
                            <m:r>
                              <a:rPr lang="pt-BR" sz="2400" b="1" i="1">
                                <a:latin typeface="Cambria Math" panose="02040503050406030204" pitchFamily="18" charset="0"/>
                              </a:rPr>
                              <m:t> </m:t>
                            </m:r>
                          </m:lim>
                        </m:limLow>
                      </m:fName>
                      <m:e>
                        <m:d>
                          <m:dPr>
                            <m:ctrlPr>
                              <a:rPr lang="pt-BR" sz="2400" b="1" i="1" smtClean="0">
                                <a:latin typeface="Cambria Math" panose="02040503050406030204" pitchFamily="18" charset="0"/>
                              </a:rPr>
                            </m:ctrlPr>
                          </m:dPr>
                          <m:e>
                            <m:sSup>
                              <m:sSupPr>
                                <m:ctrlPr>
                                  <a:rPr lang="pt-BR" sz="2400" i="1">
                                    <a:latin typeface="Cambria Math" panose="02040503050406030204" pitchFamily="18" charset="0"/>
                                  </a:rPr>
                                </m:ctrlPr>
                              </m:sSupPr>
                              <m:e>
                                <m:d>
                                  <m:dPr>
                                    <m:begChr m:val="‖"/>
                                    <m:endChr m:val="‖"/>
                                    <m:ctrlPr>
                                      <a:rPr lang="pt-BR" sz="2400" i="1">
                                        <a:latin typeface="Cambria Math" panose="02040503050406030204" pitchFamily="18" charset="0"/>
                                      </a:rPr>
                                    </m:ctrlPr>
                                  </m:dPr>
                                  <m:e>
                                    <m:r>
                                      <a:rPr lang="pt-BR" sz="2400" b="1" i="1">
                                        <a:latin typeface="Cambria Math" panose="02040503050406030204" pitchFamily="18" charset="0"/>
                                      </a:rPr>
                                      <m:t>𝒚</m:t>
                                    </m:r>
                                    <m:r>
                                      <a:rPr lang="pt-BR" sz="2400" i="1">
                                        <a:latin typeface="Cambria Math" panose="02040503050406030204" pitchFamily="18" charset="0"/>
                                      </a:rPr>
                                      <m:t> −</m:t>
                                    </m:r>
                                    <m:r>
                                      <a:rPr lang="el-GR" sz="2400" b="1" i="1">
                                        <a:latin typeface="Cambria Math" panose="02040503050406030204" pitchFamily="18" charset="0"/>
                                      </a:rPr>
                                      <m:t>𝜱</m:t>
                                    </m:r>
                                    <m:r>
                                      <a:rPr lang="pt-BR" sz="2400" b="1" i="1">
                                        <a:latin typeface="Cambria Math" panose="02040503050406030204" pitchFamily="18" charset="0"/>
                                      </a:rPr>
                                      <m:t>𝒂</m:t>
                                    </m:r>
                                  </m:e>
                                </m:d>
                              </m:e>
                              <m:sup>
                                <m:r>
                                  <a:rPr lang="pt-BR" sz="2400" i="1">
                                    <a:latin typeface="Cambria Math" panose="02040503050406030204" pitchFamily="18" charset="0"/>
                                  </a:rPr>
                                  <m:t>2</m:t>
                                </m:r>
                              </m:sup>
                            </m:sSup>
                            <m:r>
                              <a:rPr lang="pt-BR" sz="2400" i="1">
                                <a:latin typeface="Cambria Math" panose="02040503050406030204" pitchFamily="18" charset="0"/>
                              </a:rPr>
                              <m:t>+</m:t>
                            </m:r>
                            <m:r>
                              <a:rPr lang="pt-BR" sz="2400" i="1">
                                <a:latin typeface="Cambria Math" panose="02040503050406030204" pitchFamily="18" charset="0"/>
                                <a:ea typeface="Cambria Math" panose="02040503050406030204" pitchFamily="18" charset="0"/>
                              </a:rPr>
                              <m:t>𝜆</m:t>
                            </m:r>
                            <m:sSubSup>
                              <m:sSubSupPr>
                                <m:ctrlPr>
                                  <a:rPr lang="pt-BR" sz="2400" i="1">
                                    <a:latin typeface="Cambria Math" panose="02040503050406030204" pitchFamily="18" charset="0"/>
                                    <a:ea typeface="Cambria Math" panose="02040503050406030204" pitchFamily="18" charset="0"/>
                                  </a:rPr>
                                </m:ctrlPr>
                              </m:sSubSupPr>
                              <m:e>
                                <m:d>
                                  <m:dPr>
                                    <m:begChr m:val="‖"/>
                                    <m:endChr m:val="‖"/>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rPr>
                                      <m:t>𝒂</m:t>
                                    </m:r>
                                  </m:e>
                                </m:d>
                              </m:e>
                              <m:sub>
                                <m:r>
                                  <a:rPr lang="pt-BR" sz="2400" i="1">
                                    <a:latin typeface="Cambria Math" panose="02040503050406030204" pitchFamily="18" charset="0"/>
                                    <a:ea typeface="Cambria Math" panose="02040503050406030204" pitchFamily="18" charset="0"/>
                                  </a:rPr>
                                  <m:t>2</m:t>
                                </m:r>
                              </m:sub>
                              <m:sup>
                                <m:r>
                                  <a:rPr lang="pt-BR" sz="2400" i="1">
                                    <a:latin typeface="Cambria Math" panose="02040503050406030204" pitchFamily="18" charset="0"/>
                                    <a:ea typeface="Cambria Math" panose="02040503050406030204" pitchFamily="18" charset="0"/>
                                  </a:rPr>
                                  <m:t>2</m:t>
                                </m:r>
                              </m:sup>
                            </m:sSubSup>
                          </m:e>
                        </m:d>
                      </m:e>
                    </m:func>
                  </m:oMath>
                </a14:m>
                <a:r>
                  <a:rPr lang="pt-BR" sz="2400" dirty="0" smtClean="0"/>
                  <a:t>,</a:t>
                </a:r>
                <a:endParaRPr lang="pt-BR" sz="2400" dirty="0"/>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 </m:t>
                    </m:r>
                  </m:oMath>
                </a14:m>
                <a:r>
                  <a:rPr lang="pt-BR" dirty="0"/>
                  <a:t>é o </a:t>
                </a:r>
                <a:r>
                  <a:rPr lang="pt-BR" b="1" i="1" dirty="0"/>
                  <a:t>coeficiente ou fator de </a:t>
                </a:r>
                <a:r>
                  <a:rPr lang="pt-BR" b="1" i="1" dirty="0" smtClean="0"/>
                  <a:t>regularização</a:t>
                </a:r>
                <a:r>
                  <a:rPr lang="pt-BR" dirty="0"/>
                  <a:t>,</a:t>
                </a:r>
                <a:r>
                  <a:rPr lang="pt-BR" dirty="0" smtClean="0"/>
                  <a:t> </a:t>
                </a:r>
                <a14:m>
                  <m:oMath xmlns:m="http://schemas.openxmlformats.org/officeDocument/2006/math">
                    <m:r>
                      <a:rPr lang="el-GR" b="1" i="1">
                        <a:latin typeface="Cambria Math" panose="02040503050406030204" pitchFamily="18" charset="0"/>
                      </a:rPr>
                      <m:t>𝜱</m:t>
                    </m:r>
                    <m:r>
                      <a:rPr lang="el-GR" b="1" i="1">
                        <a:latin typeface="Cambria Math" panose="02040503050406030204" pitchFamily="18" charset="0"/>
                      </a:rPr>
                      <m:t> </m:t>
                    </m:r>
                  </m:oMath>
                </a14:m>
                <a:r>
                  <a:rPr lang="pt-BR" dirty="0" smtClean="0"/>
                  <a:t>é a matriz de atributos e </a:t>
                </a:r>
                <a14:m>
                  <m:oMath xmlns:m="http://schemas.openxmlformats.org/officeDocument/2006/math">
                    <m:r>
                      <a:rPr lang="pt-BR" b="1" i="1">
                        <a:latin typeface="Cambria Math" panose="02040503050406030204" pitchFamily="18" charset="0"/>
                      </a:rPr>
                      <m:t>𝒂</m:t>
                    </m:r>
                  </m:oMath>
                </a14:m>
                <a:r>
                  <a:rPr lang="pt-BR" b="1" i="1" dirty="0" smtClean="0"/>
                  <a:t> </a:t>
                </a:r>
                <a:r>
                  <a:rPr lang="pt-BR" dirty="0" smtClean="0"/>
                  <a:t>é o vetor de pesos.</a:t>
                </a:r>
                <a:endParaRPr lang="pt-BR" dirty="0"/>
              </a:p>
              <a:p>
                <a:r>
                  <a:rPr lang="pt-BR" b="1" dirty="0"/>
                  <a:t>OBS.</a:t>
                </a:r>
                <a:r>
                  <a:rPr lang="pt-BR" dirty="0"/>
                  <a:t>: normalmente, o coeficiente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pt-BR" dirty="0"/>
                  <a:t> não é levado em consideração no cálculo do </a:t>
                </a:r>
                <a:r>
                  <a:rPr lang="pt-BR" b="1" i="1" dirty="0"/>
                  <a:t>termo de penalização </a:t>
                </a:r>
                <a:r>
                  <a:rPr lang="pt-BR" dirty="0"/>
                  <a:t>(</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a14:m>
                <a:r>
                  <a:rPr lang="pt-BR" dirty="0"/>
                  <a:t>), para evitar que o resultado dependa da origem escolhida para o vetor </a:t>
                </a:r>
                <a14:m>
                  <m:oMath xmlns:m="http://schemas.openxmlformats.org/officeDocument/2006/math">
                    <m:r>
                      <a:rPr lang="pt-BR" b="0" i="1" smtClean="0">
                        <a:latin typeface="Cambria Math" panose="02040503050406030204" pitchFamily="18" charset="0"/>
                      </a:rPr>
                      <m:t>𝑦</m:t>
                    </m:r>
                  </m:oMath>
                </a14:m>
                <a:r>
                  <a:rPr lang="pt-BR" dirty="0"/>
                  <a:t>. Assim</a:t>
                </a:r>
                <a:r>
                  <a:rPr lang="pt-BR" dirty="0" smtClean="0"/>
                  <a:t>, a norma L2 é dada por</a:t>
                </a:r>
                <a:endParaRPr lang="pt-BR" dirty="0"/>
              </a:p>
              <a:p>
                <a:pPr marL="0" indent="0" algn="ctr">
                  <a:buNone/>
                </a:pPr>
                <a14:m>
                  <m:oMath xmlns:m="http://schemas.openxmlformats.org/officeDocument/2006/math">
                    <m:sSubSup>
                      <m:sSubSupPr>
                        <m:ctrlPr>
                          <a:rPr lang="pt-BR" sz="2400" b="0" i="1" smtClean="0">
                            <a:latin typeface="Cambria Math" panose="02040503050406030204" pitchFamily="18" charset="0"/>
                            <a:ea typeface="Cambria Math" panose="02040503050406030204" pitchFamily="18" charset="0"/>
                          </a:rPr>
                        </m:ctrlPr>
                      </m:sSubSupPr>
                      <m:e>
                        <m:d>
                          <m:dPr>
                            <m:begChr m:val="‖"/>
                            <m:endChr m:val="‖"/>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rPr>
                              <m:t>𝒂</m:t>
                            </m:r>
                          </m:e>
                        </m:d>
                      </m:e>
                      <m:sub>
                        <m:r>
                          <a:rPr lang="pt-BR" sz="2400" b="0" i="1" smtClean="0">
                            <a:latin typeface="Cambria Math" panose="02040503050406030204" pitchFamily="18" charset="0"/>
                            <a:ea typeface="Cambria Math" panose="02040503050406030204" pitchFamily="18" charset="0"/>
                          </a:rPr>
                          <m:t>2</m:t>
                        </m:r>
                      </m:sub>
                      <m:sup>
                        <m:r>
                          <a:rPr lang="pt-BR" sz="2400" b="0" i="1" smtClean="0">
                            <a:latin typeface="Cambria Math" panose="02040503050406030204" pitchFamily="18" charset="0"/>
                            <a:ea typeface="Cambria Math" panose="02040503050406030204" pitchFamily="18" charset="0"/>
                          </a:rPr>
                          <m:t>2</m:t>
                        </m:r>
                      </m:sup>
                    </m:sSubSup>
                    <m:r>
                      <a:rPr lang="pt-BR" sz="2400" b="0" i="1" smtClean="0">
                        <a:latin typeface="Cambria Math" panose="02040503050406030204" pitchFamily="18" charset="0"/>
                        <a:ea typeface="Cambria Math" panose="02040503050406030204" pitchFamily="18" charset="0"/>
                      </a:rPr>
                      <m:t>=</m:t>
                    </m:r>
                    <m:nary>
                      <m:naryPr>
                        <m:chr m:val="∑"/>
                        <m:limLoc m:val="subSup"/>
                        <m:ctrlPr>
                          <a:rPr lang="pt-BR" sz="2400" i="1" smtClean="0">
                            <a:latin typeface="Cambria Math" panose="02040503050406030204" pitchFamily="18" charset="0"/>
                            <a:ea typeface="Cambria Math" panose="02040503050406030204" pitchFamily="18" charset="0"/>
                          </a:rPr>
                        </m:ctrlPr>
                      </m:naryPr>
                      <m:sub>
                        <m:r>
                          <m:rPr>
                            <m:brk m:alnAt="25"/>
                          </m:rPr>
                          <a:rPr lang="pt-BR" sz="2400" b="0" i="1" smtClean="0">
                            <a:latin typeface="Cambria Math" panose="02040503050406030204" pitchFamily="18" charset="0"/>
                            <a:ea typeface="Cambria Math" panose="02040503050406030204" pitchFamily="18" charset="0"/>
                          </a:rPr>
                          <m:t>𝑖</m:t>
                        </m:r>
                        <m:r>
                          <a:rPr lang="pt-BR" sz="2400" b="0" i="1" smtClean="0">
                            <a:latin typeface="Cambria Math" panose="02040503050406030204" pitchFamily="18" charset="0"/>
                            <a:ea typeface="Cambria Math" panose="02040503050406030204" pitchFamily="18" charset="0"/>
                          </a:rPr>
                          <m:t>=1</m:t>
                        </m:r>
                      </m:sub>
                      <m:sup>
                        <m:r>
                          <a:rPr lang="pt-BR" sz="2400" b="0" i="1" smtClean="0">
                            <a:latin typeface="Cambria Math" panose="02040503050406030204" pitchFamily="18" charset="0"/>
                            <a:ea typeface="Cambria Math" panose="02040503050406030204" pitchFamily="18" charset="0"/>
                          </a:rPr>
                          <m:t>𝐾</m:t>
                        </m:r>
                      </m:sup>
                      <m:e>
                        <m:sSup>
                          <m:sSupPr>
                            <m:ctrlPr>
                              <a:rPr lang="pt-BR" sz="2400" i="1">
                                <a:latin typeface="Cambria Math" panose="02040503050406030204" pitchFamily="18" charset="0"/>
                                <a:ea typeface="Cambria Math" panose="02040503050406030204" pitchFamily="18" charset="0"/>
                              </a:rPr>
                            </m:ctrlPr>
                          </m:sSup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𝑖</m:t>
                                </m:r>
                              </m:sub>
                            </m:sSub>
                          </m:e>
                          <m:sup>
                            <m:r>
                              <a:rPr lang="pt-BR" sz="2400" i="1">
                                <a:latin typeface="Cambria Math" panose="02040503050406030204" pitchFamily="18" charset="0"/>
                                <a:ea typeface="Cambria Math" panose="02040503050406030204" pitchFamily="18" charset="0"/>
                              </a:rPr>
                              <m:t>2</m:t>
                            </m:r>
                          </m:sup>
                        </m:sSup>
                      </m:e>
                    </m:nary>
                  </m:oMath>
                </a14:m>
                <a:r>
                  <a:rPr lang="pt-BR" sz="2400" dirty="0"/>
                  <a:t>.</a:t>
                </a:r>
              </a:p>
              <a:p>
                <a:pPr marL="0" indent="0">
                  <a:buNone/>
                </a:pPr>
                <a:r>
                  <a:rPr lang="pt-BR" sz="2400" dirty="0"/>
                  <a:t>O peso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0</m:t>
                        </m:r>
                      </m:sub>
                    </m:sSub>
                  </m:oMath>
                </a14:m>
                <a:r>
                  <a:rPr lang="pt-BR" sz="2400" dirty="0"/>
                  <a:t> </a:t>
                </a:r>
                <a:r>
                  <a:rPr lang="pt-BR" sz="2400" dirty="0" smtClean="0"/>
                  <a:t>fornece apenas </a:t>
                </a:r>
                <a:r>
                  <a:rPr lang="pt-BR" sz="2400" dirty="0"/>
                  <a:t>o deslocamento da função hipótese em relação ao eixo </a:t>
                </a:r>
                <a14:m>
                  <m:oMath xmlns:m="http://schemas.openxmlformats.org/officeDocument/2006/math">
                    <m:r>
                      <a:rPr lang="pt-BR" sz="2400" i="1">
                        <a:latin typeface="Cambria Math" panose="02040503050406030204" pitchFamily="18" charset="0"/>
                      </a:rPr>
                      <m:t>𝑦</m:t>
                    </m:r>
                  </m:oMath>
                </a14:m>
                <a:r>
                  <a:rPr lang="pt-BR" sz="2400" dirty="0"/>
                  <a:t> e não tem influência na complexidade da </a:t>
                </a:r>
                <a:r>
                  <a:rPr lang="pt-BR" sz="2400" b="1" i="1" dirty="0"/>
                  <a:t>hipótese</a:t>
                </a:r>
                <a:r>
                  <a:rPr lang="pt-BR" sz="2400" dirty="0"/>
                  <a:t> pois não é multiplicado por nenhum atributo. Lembre-se que a complexidade se deve à ordem do modelo 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0</m:t>
                        </m:r>
                      </m:sub>
                    </m:sSub>
                  </m:oMath>
                </a14:m>
                <a:r>
                  <a:rPr lang="pt-BR" sz="2400" dirty="0"/>
                  <a:t> apenas dita o </a:t>
                </a:r>
                <a:r>
                  <a:rPr lang="pt-BR" sz="2400" i="1" dirty="0"/>
                  <a:t>offset</a:t>
                </a:r>
                <a:r>
                  <a:rPr lang="pt-BR" sz="2400" dirty="0"/>
                  <a:t> </a:t>
                </a:r>
                <a:r>
                  <a:rPr lang="pt-BR" sz="2400" dirty="0" smtClean="0"/>
                  <a:t>(deslocamento) em </a:t>
                </a:r>
                <a:r>
                  <a:rPr lang="pt-BR" sz="2400" dirty="0"/>
                  <a:t>relação ao eixo </a:t>
                </a:r>
                <a14:m>
                  <m:oMath xmlns:m="http://schemas.openxmlformats.org/officeDocument/2006/math">
                    <m:r>
                      <a:rPr lang="pt-BR" sz="2400" i="1">
                        <a:latin typeface="Cambria Math" panose="02040503050406030204" pitchFamily="18" charset="0"/>
                      </a:rPr>
                      <m:t>𝑦</m:t>
                    </m:r>
                  </m:oMath>
                </a14:m>
                <a:r>
                  <a:rPr lang="pt-BR"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2300" y="1143000"/>
                <a:ext cx="11328400" cy="5598994"/>
              </a:xfrm>
              <a:blipFill rotWithShape="0">
                <a:blip r:embed="rId3"/>
                <a:stretch>
                  <a:fillRect l="-969" t="-1743" r="-1615" b="-654"/>
                </a:stretch>
              </a:blipFill>
            </p:spPr>
            <p:txBody>
              <a:bodyPr/>
              <a:lstStyle/>
              <a:p>
                <a:r>
                  <a:rPr lang="pt-BR">
                    <a:noFill/>
                  </a:rPr>
                  <a:t> </a:t>
                </a:r>
              </a:p>
            </p:txBody>
          </p:sp>
        </mc:Fallback>
      </mc:AlternateContent>
      <p:sp>
        <p:nvSpPr>
          <p:cNvPr id="4" name="Rectangle 3"/>
          <p:cNvSpPr/>
          <p:nvPr/>
        </p:nvSpPr>
        <p:spPr>
          <a:xfrm>
            <a:off x="6928021" y="2306303"/>
            <a:ext cx="897661" cy="485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Elbow Connector 5"/>
          <p:cNvCxnSpPr/>
          <p:nvPr/>
        </p:nvCxnSpPr>
        <p:spPr>
          <a:xfrm rot="10800000" flipV="1">
            <a:off x="6850505" y="5104277"/>
            <a:ext cx="978032" cy="184668"/>
          </a:xfrm>
          <a:prstGeom prst="bentConnector3">
            <a:avLst>
              <a:gd name="adj1" fmla="val 3160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828537" y="4919613"/>
            <a:ext cx="2367956" cy="369332"/>
          </a:xfrm>
          <a:prstGeom prst="rect">
            <a:avLst/>
          </a:prstGeom>
          <a:noFill/>
        </p:spPr>
        <p:txBody>
          <a:bodyPr wrap="none" rtlCol="0">
            <a:spAutoFit/>
          </a:bodyPr>
          <a:lstStyle/>
          <a:p>
            <a:r>
              <a:rPr lang="pt-BR" dirty="0"/>
              <a:t>Início em 1 e não em 0.</a:t>
            </a:r>
          </a:p>
        </p:txBody>
      </p:sp>
    </p:spTree>
    <p:extLst>
      <p:ext uri="{BB962C8B-B14F-4D97-AF65-F5344CB8AC3E}">
        <p14:creationId xmlns:p14="http://schemas.microsoft.com/office/powerpoint/2010/main" val="3335673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03592" cy="5037658"/>
              </a:xfrm>
            </p:spPr>
            <p:txBody>
              <a:bodyPr>
                <a:normAutofit lnSpcReduction="10000"/>
              </a:bodyPr>
              <a:lstStyle/>
              <a:p>
                <a:pPr marL="0" indent="0">
                  <a:buNone/>
                </a:pPr>
                <a:r>
                  <a:rPr lang="pt-BR" dirty="0"/>
                  <a:t>Podemos re-escrever o problema de regularização acima como um problema de otimização com restrições da seguinte forma</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oMath>
                  </m:oMathPara>
                </a14:m>
                <a:endParaRPr lang="pt-BR" dirty="0"/>
              </a:p>
              <a:p>
                <a:pPr marL="0" indent="0">
                  <a:buNone/>
                </a:pPr>
                <a14:m>
                  <m:oMathPara xmlns:m="http://schemas.openxmlformats.org/officeDocument/2006/math">
                    <m:oMathParaPr>
                      <m:jc m:val="centerGroup"/>
                    </m:oMathParaPr>
                    <m:oMath xmlns:m="http://schemas.openxmlformats.org/officeDocument/2006/math">
                      <m:r>
                        <m:rPr>
                          <m:sty m:val="p"/>
                        </m:rPr>
                        <a:rPr lang="pt-BR" i="1" smtClean="0">
                          <a:latin typeface="Cambria Math" panose="02040503050406030204" pitchFamily="18" charset="0"/>
                        </a:rPr>
                        <m:t>s</m:t>
                      </m:r>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𝑐</m:t>
                      </m:r>
                      <m:r>
                        <a:rPr lang="pt-BR" b="0" i="1"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a:t> restringe a magnitude dos pesos e é inversamente proporcional à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a:t>
                </a:r>
              </a:p>
              <a:p>
                <a:r>
                  <a:rPr lang="pt-BR" dirty="0"/>
                  <a:t>Observe que há a imposição de uma restrição à norma Euclidiana do vetor de pesos.</a:t>
                </a:r>
              </a:p>
              <a:p>
                <a:pPr lvl="1"/>
                <a:r>
                  <a:rPr lang="pt-BR" dirty="0"/>
                  <a:t>Conforme o valor 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a:t> diminui, maior é a redução da magnitude dos pesos, até o limite em que </a:t>
                </a:r>
                <a14:m>
                  <m:oMath xmlns:m="http://schemas.openxmlformats.org/officeDocument/2006/math">
                    <m:r>
                      <a:rPr lang="pt-BR" i="1" smtClean="0">
                        <a:latin typeface="Cambria Math" panose="02040503050406030204" pitchFamily="18" charset="0"/>
                        <a:ea typeface="Cambria Math" panose="02040503050406030204" pitchFamily="18" charset="0"/>
                      </a:rPr>
                      <m:t>𝑐</m:t>
                    </m:r>
                    <m:r>
                      <a:rPr lang="pt-BR" i="1" smtClean="0">
                        <a:latin typeface="Cambria Math" panose="02040503050406030204" pitchFamily="18" charset="0"/>
                        <a:ea typeface="Cambria Math" panose="02040503050406030204" pitchFamily="18" charset="0"/>
                      </a:rPr>
                      <m:t>→0</m:t>
                    </m:r>
                  </m:oMath>
                </a14:m>
                <a:r>
                  <a:rPr lang="pt-BR" dirty="0"/>
                  <a:t>, 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𝑖</m:t>
                        </m:r>
                      </m:sub>
                    </m:sSub>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→0</m:t>
                    </m:r>
                  </m:oMath>
                </a14:m>
                <a:r>
                  <a:rPr lang="pt-BR" dirty="0"/>
                  <a:t>.</a:t>
                </a:r>
              </a:p>
              <a:p>
                <a:pPr lvl="1"/>
                <a:r>
                  <a:rPr lang="pt-BR" dirty="0"/>
                  <a:t>Por outro lado, conforme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 </m:t>
                    </m:r>
                  </m:oMath>
                </a14:m>
                <a:r>
                  <a:rPr lang="pt-BR" dirty="0"/>
                  <a:t>aumenta, maior será a magnitude dos pesos, até que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m:t>
                    </m:r>
                  </m:oMath>
                </a14:m>
                <a:r>
                  <a:rPr lang="pt-BR" dirty="0"/>
                  <a:t>, 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oMath>
                </a14:m>
                <a:r>
                  <a:rPr lang="pt-BR" dirty="0"/>
                  <a:t>.</a:t>
                </a:r>
              </a:p>
              <a:p>
                <a:pPr lvl="1"/>
                <a:r>
                  <a:rPr lang="pt-BR" dirty="0"/>
                  <a:t>Portanto, o parâmetro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 </m:t>
                    </m:r>
                  </m:oMath>
                </a14:m>
                <a:r>
                  <a:rPr lang="pt-BR" dirty="0"/>
                  <a:t>(e consequentemente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controla, o balanço entre a redução do erro de aproximação e a limitação da magnitude dos pesos.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03592" cy="5037658"/>
              </a:xfrm>
              <a:blipFill rotWithShape="0">
                <a:blip r:embed="rId3"/>
                <a:stretch>
                  <a:fillRect l="-1098" t="-2660" r="-439"/>
                </a:stretch>
              </a:blipFill>
            </p:spPr>
            <p:txBody>
              <a:bodyPr/>
              <a:lstStyle/>
              <a:p>
                <a:r>
                  <a:rPr lang="pt-BR">
                    <a:noFill/>
                  </a:rPr>
                  <a:t> </a:t>
                </a:r>
              </a:p>
            </p:txBody>
          </p:sp>
        </mc:Fallback>
      </mc:AlternateContent>
    </p:spTree>
    <p:extLst>
      <p:ext uri="{BB962C8B-B14F-4D97-AF65-F5344CB8AC3E}">
        <p14:creationId xmlns:p14="http://schemas.microsoft.com/office/powerpoint/2010/main" val="836087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149"/>
            <a:ext cx="10515600" cy="844243"/>
          </a:xfrm>
        </p:spPr>
        <p:txBody>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283110"/>
                <a:ext cx="11103592" cy="5456903"/>
              </a:xfrm>
            </p:spPr>
            <p:txBody>
              <a:bodyPr>
                <a:normAutofit fontScale="85000" lnSpcReduction="20000"/>
              </a:bodyPr>
              <a:lstStyle/>
              <a:p>
                <a:r>
                  <a:rPr lang="pt-BR" dirty="0"/>
                  <a:t>Perceba que a equação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a14:m>
                <a:r>
                  <a:rPr lang="pt-BR" dirty="0"/>
                  <a:t> continua sendo quadrática com relação aos </a:t>
                </a:r>
                <a:r>
                  <a:rPr lang="pt-BR" dirty="0" smtClean="0"/>
                  <a:t>pesos, e portanto, a </a:t>
                </a:r>
                <a:r>
                  <a:rPr lang="pt-BR" dirty="0"/>
                  <a:t>superfície de erro continua </a:t>
                </a:r>
                <a:r>
                  <a:rPr lang="pt-BR" dirty="0" smtClean="0"/>
                  <a:t>sendo convexa</a:t>
                </a:r>
                <a:r>
                  <a:rPr lang="pt-BR" dirty="0"/>
                  <a:t>.</a:t>
                </a:r>
              </a:p>
              <a:p>
                <a:r>
                  <a:rPr lang="pt-BR" dirty="0" smtClean="0"/>
                  <a:t>Desta forma, </a:t>
                </a:r>
                <a:r>
                  <a:rPr lang="pt-BR" dirty="0"/>
                  <a:t>podemos encontrar uma solução de forma fechada seguindo o mesmo procedimento que usamos para encontrar a </a:t>
                </a:r>
                <a:r>
                  <a:rPr lang="pt-BR" b="1" i="1" dirty="0"/>
                  <a:t>equação normal</a:t>
                </a:r>
                <a:r>
                  <a:rPr lang="pt-BR" dirty="0"/>
                  <a:t>.</a:t>
                </a:r>
              </a:p>
              <a:p>
                <a:pPr marL="0" indent="0" algn="ctr">
                  <a:buNone/>
                </a:pPr>
                <a:endParaRPr lang="pt-BR" b="1" i="1" dirty="0">
                  <a:latin typeface="Cambria Math" panose="02040503050406030204" pitchFamily="18" charset="0"/>
                </a:endParaRP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r>
                              <a:rPr lang="pt-BR" b="1" i="1" smtClean="0">
                                <a:latin typeface="Cambria Math" panose="02040503050406030204" pitchFamily="18" charset="0"/>
                                <a:ea typeface="Cambria Math" panose="02040503050406030204" pitchFamily="18" charset="0"/>
                              </a:rPr>
                              <m:t>𝑰</m:t>
                            </m:r>
                            <m:r>
                              <a:rPr lang="pt-BR" b="1" i="1" smtClean="0">
                                <a:latin typeface="Cambria Math" panose="02040503050406030204" pitchFamily="18" charset="0"/>
                                <a:ea typeface="Cambria Math" panose="02040503050406030204" pitchFamily="18" charset="0"/>
                              </a:rPr>
                              <m:t>′</m:t>
                            </m:r>
                          </m:e>
                        </m:d>
                      </m:e>
                      <m:sup>
                        <m:r>
                          <a:rPr lang="pt-BR" i="1">
                            <a:latin typeface="Cambria Math" panose="02040503050406030204" pitchFamily="18" charset="0"/>
                          </a:rPr>
                          <m:t>−1</m:t>
                        </m:r>
                      </m:sup>
                    </m:sSup>
                    <m:sSup>
                      <m:sSupPr>
                        <m:ctrlPr>
                          <a:rPr lang="pt-BR" i="1">
                            <a:latin typeface="Cambria Math" panose="02040503050406030204" pitchFamily="18" charset="0"/>
                          </a:rPr>
                        </m:ctrlPr>
                      </m:sSupPr>
                      <m:e>
                        <m:r>
                          <a:rPr lang="pt-BR" i="1">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 onde </a:t>
                </a:r>
                <a14:m>
                  <m:oMath xmlns:m="http://schemas.openxmlformats.org/officeDocument/2006/math">
                    <m:sSup>
                      <m:sSupPr>
                        <m:ctrlPr>
                          <a:rPr lang="pt-BR" b="1"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smtClean="0">
                            <a:latin typeface="Cambria Math" panose="02040503050406030204" pitchFamily="18" charset="0"/>
                            <a:ea typeface="Cambria Math" panose="02040503050406030204" pitchFamily="18" charset="0"/>
                          </a:rPr>
                          <m:t>′</m:t>
                        </m:r>
                      </m:sup>
                    </m:sSup>
                    <m:r>
                      <a:rPr lang="pt-BR" b="1" i="1" smtClean="0">
                        <a:latin typeface="Cambria Math" panose="02040503050406030204" pitchFamily="18" charset="0"/>
                        <a:ea typeface="Cambria Math" panose="02040503050406030204" pitchFamily="18" charset="0"/>
                      </a:rPr>
                      <m:t>=</m:t>
                    </m:r>
                    <m:d>
                      <m:dPr>
                        <m:begChr m:val="["/>
                        <m:endChr m:val="]"/>
                        <m:ctrlPr>
                          <a:rPr lang="pt-BR" i="1" smtClean="0">
                            <a:latin typeface="Cambria Math" panose="02040503050406030204" pitchFamily="18" charset="0"/>
                            <a:ea typeface="Cambria Math" panose="02040503050406030204" pitchFamily="18" charset="0"/>
                          </a:rPr>
                        </m:ctrlPr>
                      </m:dP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0</m:t>
                                                      </m:r>
                                                    </m:e>
                                                  </m:mr>
                                                </m:m>
                                              </m:e>
                                            </m:mr>
                                            <m:mr>
                                              <m:e>
                                                <m:r>
                                                  <a:rPr lang="pt-BR" b="0"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0</m:t>
                                                </m:r>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1</m:t>
                                                      </m:r>
                                                    </m:e>
                                                  </m:mr>
                                                </m:m>
                                              </m:e>
                                            </m:mr>
                                            <m:mr>
                                              <m:e>
                                                <m:r>
                                                  <a:rPr lang="pt-BR"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0</m:t>
                                                </m:r>
                                              </m:e>
                                            </m:mr>
                                          </m:m>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i="1" smtClean="0">
                                                    <a:latin typeface="Cambria Math" panose="02040503050406030204" pitchFamily="18" charset="0"/>
                                                    <a:ea typeface="Cambria Math" panose="02040503050406030204" pitchFamily="18" charset="0"/>
                                                  </a:rPr>
                                                  <m:t>…</m:t>
                                                </m:r>
                                              </m:e>
                                            </m:mr>
                                            <m:mr>
                                              <m:e>
                                                <m:r>
                                                  <a:rPr lang="pt-BR" i="1" smtClean="0">
                                                    <a:latin typeface="Cambria Math" panose="02040503050406030204" pitchFamily="18" charset="0"/>
                                                    <a:ea typeface="Cambria Math" panose="02040503050406030204" pitchFamily="18" charset="0"/>
                                                  </a:rPr>
                                                  <m:t>⋯</m:t>
                                                </m:r>
                                              </m:e>
                                            </m:mr>
                                          </m:m>
                                        </m:e>
                                      </m:mr>
                                      <m:mr>
                                        <m:e>
                                          <m:r>
                                            <a:rPr lang="pt-BR" i="1" smtClean="0">
                                              <a:latin typeface="Cambria Math" panose="02040503050406030204" pitchFamily="18" charset="0"/>
                                              <a:ea typeface="Cambria Math" panose="02040503050406030204" pitchFamily="18" charset="0"/>
                                            </a:rPr>
                                            <m:t>⋱</m:t>
                                          </m:r>
                                        </m:e>
                                      </m:mr>
                                      <m:mr>
                                        <m:e>
                                          <m:r>
                                            <a:rPr lang="pt-BR" i="1" smtClean="0">
                                              <a:latin typeface="Cambria Math" panose="02040503050406030204" pitchFamily="18" charset="0"/>
                                              <a:ea typeface="Cambria Math" panose="02040503050406030204" pitchFamily="18" charset="0"/>
                                            </a:rPr>
                                            <m:t>…</m:t>
                                          </m:r>
                                        </m:e>
                                      </m:mr>
                                    </m:m>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0</m:t>
                                          </m:r>
                                        </m:e>
                                      </m:mr>
                                    </m:m>
                                  </m:e>
                                </m:mr>
                                <m:mr>
                                  <m:e>
                                    <m:r>
                                      <a:rPr lang="pt-BR"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1</m:t>
                                    </m:r>
                                  </m:e>
                                </m:mr>
                              </m:m>
                            </m:e>
                          </m:mr>
                        </m:m>
                      </m:e>
                    </m:d>
                  </m:oMath>
                </a14:m>
                <a:endParaRPr lang="pt-BR" b="1" dirty="0"/>
              </a:p>
              <a:p>
                <a:r>
                  <a:rPr lang="pt-BR" b="1" dirty="0"/>
                  <a:t>OBS.1</a:t>
                </a:r>
                <a:r>
                  <a:rPr lang="pt-BR" dirty="0"/>
                  <a:t>: mesmo que a matriz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 </m:t>
                    </m:r>
                  </m:oMath>
                </a14:m>
                <a:r>
                  <a:rPr lang="pt-BR" dirty="0"/>
                  <a:t>não possua </a:t>
                </a:r>
                <a:r>
                  <a:rPr lang="pt-BR" b="1" i="1" dirty="0"/>
                  <a:t>posto completo</a:t>
                </a:r>
                <a:r>
                  <a:rPr lang="pt-BR" dirty="0"/>
                  <a:t>, a inversa na </a:t>
                </a:r>
                <a:r>
                  <a:rPr lang="pt-BR" dirty="0" smtClean="0"/>
                  <a:t>equação </a:t>
                </a:r>
                <a:r>
                  <a:rPr lang="pt-BR" dirty="0"/>
                  <a:t>acima sempre existe por conta da adição do </a:t>
                </a:r>
                <a:r>
                  <a:rPr lang="pt-BR" b="1" i="1" dirty="0"/>
                  <a:t>termo de regularização </a:t>
                </a:r>
                <a:r>
                  <a:rPr lang="pt-BR" dirty="0"/>
                  <a:t>à diagonal principal.</a:t>
                </a:r>
              </a:p>
              <a:p>
                <a:r>
                  <a:rPr lang="pt-BR" b="1" dirty="0"/>
                  <a:t>OBS.2</a:t>
                </a:r>
                <a:r>
                  <a:rPr lang="pt-BR" dirty="0"/>
                  <a:t>: como a </a:t>
                </a:r>
                <a:r>
                  <a:rPr lang="pt-BR" b="1" dirty="0"/>
                  <a:t>norma L2 </a:t>
                </a:r>
                <a:r>
                  <a:rPr lang="pt-BR" dirty="0"/>
                  <a:t>é diferenciável, os problemas de aprendizagem usando a regularização de Ridge podem ser resolvidos iterativamente através do </a:t>
                </a:r>
                <a:r>
                  <a:rPr lang="pt-BR" b="1" i="1" dirty="0" smtClean="0"/>
                  <a:t>algoritmo </a:t>
                </a:r>
                <a:r>
                  <a:rPr lang="pt-BR" b="1" i="1" dirty="0"/>
                  <a:t>do gradiente descendente</a:t>
                </a:r>
                <a:r>
                  <a:rPr lang="pt-BR" dirty="0"/>
                  <a:t>.</a:t>
                </a:r>
              </a:p>
              <a:p>
                <a:r>
                  <a:rPr lang="pt-BR" b="1" dirty="0"/>
                  <a:t>OBS.3</a:t>
                </a:r>
                <a:r>
                  <a:rPr lang="pt-BR" dirty="0"/>
                  <a:t>: o termo de regularização deve ser adicionado apenas à função de erro durante o treinamento. Depois que o modelo é treinado, a avaliação do desempenho do modelo não utiliza a regularização.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283110"/>
                <a:ext cx="11103592" cy="5456903"/>
              </a:xfrm>
              <a:blipFill rotWithShape="0">
                <a:blip r:embed="rId3"/>
                <a:stretch>
                  <a:fillRect l="-714" t="-2567" r="-933" b="-1451"/>
                </a:stretch>
              </a:blipFill>
            </p:spPr>
            <p:txBody>
              <a:bodyPr/>
              <a:lstStyle/>
              <a:p>
                <a:r>
                  <a:rPr lang="pt-BR">
                    <a:noFill/>
                  </a:rPr>
                  <a:t> </a:t>
                </a:r>
              </a:p>
            </p:txBody>
          </p:sp>
        </mc:Fallback>
      </mc:AlternateContent>
    </p:spTree>
    <p:extLst>
      <p:ext uri="{BB962C8B-B14F-4D97-AF65-F5344CB8AC3E}">
        <p14:creationId xmlns:p14="http://schemas.microsoft.com/office/powerpoint/2010/main" val="3694992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a:t>
            </a:r>
            <a:r>
              <a:rPr lang="pt-BR" dirty="0" smtClean="0"/>
              <a:t>regression com gradiente descendente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42306" cy="4687142"/>
              </a:xfrm>
            </p:spPr>
            <p:txBody>
              <a:bodyPr>
                <a:normAutofit fontScale="85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rPr>
                                        <m:t>𝒂</m:t>
                                      </m:r>
                                    </m:e>
                                  </m:d>
                                </m:e>
                              </m:d>
                            </m:e>
                            <m:sup>
                              <m:r>
                                <a:rPr lang="pt-BR" i="1">
                                  <a:latin typeface="Cambria Math" panose="02040503050406030204" pitchFamily="18" charset="0"/>
                                </a:rPr>
                                <m:t>2</m:t>
                              </m:r>
                            </m:sup>
                          </m:sSup>
                        </m:e>
                      </m:nary>
                    </m:oMath>
                  </m:oMathPara>
                </a14:m>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smtClean="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smtClean="0">
                                    <a:latin typeface="Cambria Math" panose="02040503050406030204" pitchFamily="18" charset="0"/>
                                    <a:ea typeface="Cambria Math" panose="02040503050406030204" pitchFamily="18" charset="0"/>
                                  </a:rPr>
                                </m:ctrlPr>
                              </m:accPr>
                              <m:e>
                                <m:r>
                                  <a:rPr lang="pt-BR" b="0" i="1" dirty="0" smtClean="0">
                                    <a:latin typeface="Cambria Math" panose="02040503050406030204" pitchFamily="18" charset="0"/>
                                    <a:ea typeface="Cambria Math" panose="02040503050406030204" pitchFamily="18" charset="0"/>
                                  </a:rPr>
                                  <m:t>𝑦</m:t>
                                </m:r>
                              </m:e>
                            </m:acc>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𝜆</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oMath>
                </a14:m>
                <a:r>
                  <a:rPr lang="nl-BE" dirty="0" smtClean="0"/>
                  <a:t> ,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m:t>
                    </m:r>
                    <m:r>
                      <a:rPr lang="pt-BR" b="0" i="1" smtClean="0">
                        <a:latin typeface="Cambria Math" panose="02040503050406030204" pitchFamily="18" charset="0"/>
                      </a:rPr>
                      <m:t>𝐾</m:t>
                    </m:r>
                  </m:oMath>
                </a14:m>
                <a:endParaRPr lang="pt-BR" dirty="0" smtClean="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a:latin typeface="Cambria Math" panose="02040503050406030204" pitchFamily="18" charset="0"/>
                                    <a:ea typeface="Cambria Math" panose="02040503050406030204" pitchFamily="18" charset="0"/>
                                  </a:rPr>
                                </m:ctrlPr>
                              </m:accPr>
                              <m:e>
                                <m:r>
                                  <a:rPr lang="pt-BR" i="1" dirty="0">
                                    <a:latin typeface="Cambria Math" panose="02040503050406030204" pitchFamily="18" charset="0"/>
                                    <a:ea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nl-BE" dirty="0"/>
                  <a:t> ,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oMath>
                </a14:m>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r>
                            <a:rPr lang="el-GR" b="1" i="1">
                              <a:latin typeface="Cambria Math" panose="02040503050406030204" pitchFamily="18" charset="0"/>
                            </a:rPr>
                            <m:t>𝜱</m:t>
                          </m:r>
                        </m:e>
                        <m:sup>
                          <m:r>
                            <a:rPr lang="pt-BR" b="0" i="1" smtClean="0">
                              <a:latin typeface="Cambria Math" panose="02040503050406030204" pitchFamily="18" charset="0"/>
                            </a:rPr>
                            <m:t>𝑇</m:t>
                          </m:r>
                        </m:sup>
                      </m:sSup>
                      <m:d>
                        <m:dPr>
                          <m:ctrlPr>
                            <a:rPr lang="pt-BR" i="1" smtClean="0">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b="0" i="0"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𝜆</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a:rPr lang="pt-BR" b="1" i="1">
                          <a:latin typeface="Cambria Math" panose="02040503050406030204" pitchFamily="18" charset="0"/>
                        </a:rPr>
                        <m:t>𝒂</m:t>
                      </m:r>
                      <m:r>
                        <m:rPr>
                          <m:nor/>
                        </m:rPr>
                        <a:rPr lang="pt-BR" dirty="0"/>
                        <m:t>,</m:t>
                      </m:r>
                      <m:r>
                        <m:rPr>
                          <m:nor/>
                        </m:rPr>
                        <a:rPr lang="pt-BR" b="0" i="0" dirty="0" smtClean="0"/>
                        <m:t> </m:t>
                      </m:r>
                      <m:r>
                        <a:rPr lang="pt-BR" b="0" i="1" dirty="0" smtClean="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𝑘</m:t>
                      </m:r>
                    </m:oMath>
                  </m:oMathPara>
                </a14:m>
                <a:endParaRPr lang="pt-BR" dirty="0" smtClean="0"/>
              </a:p>
              <a:p>
                <a:pPr marL="0" indent="0">
                  <a:buNone/>
                </a:pPr>
                <a:r>
                  <a:rPr lang="pt-BR" dirty="0"/>
                  <a:t>o</a:t>
                </a:r>
                <a:r>
                  <a:rPr lang="pt-BR" dirty="0" smtClean="0"/>
                  <a:t>nde </a:t>
                </a:r>
                <a14:m>
                  <m:oMath xmlns:m="http://schemas.openxmlformats.org/officeDocument/2006/math">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oMath>
                </a14:m>
                <a:r>
                  <a:rPr lang="pt-BR" dirty="0" smtClean="0"/>
                  <a:t> </a:t>
                </a:r>
                <a:r>
                  <a:rPr lang="pt-BR" dirty="0"/>
                  <a:t>é </a:t>
                </a:r>
                <a:r>
                  <a:rPr lang="pt-BR" dirty="0" smtClean="0"/>
                  <a:t>uma </a:t>
                </a:r>
                <a:r>
                  <a:rPr lang="pt-BR" dirty="0"/>
                  <a:t>matriz de identidade de tamanho </a:t>
                </a:r>
                <a14:m>
                  <m:oMath xmlns:m="http://schemas.openxmlformats.org/officeDocument/2006/math">
                    <m:r>
                      <a:rPr lang="pt-BR" i="1">
                        <a:latin typeface="Cambria Math" panose="02040503050406030204" pitchFamily="18" charset="0"/>
                      </a:rPr>
                      <m:t>𝐾</m:t>
                    </m:r>
                    <m:r>
                      <a:rPr lang="pt-BR" b="0" i="0" smtClean="0">
                        <a:latin typeface="Cambria Math" panose="02040503050406030204" pitchFamily="18" charset="0"/>
                      </a:rPr>
                      <m:t>+1</m:t>
                    </m:r>
                  </m:oMath>
                </a14:m>
                <a:r>
                  <a:rPr lang="pt-BR" dirty="0"/>
                  <a:t>, </a:t>
                </a:r>
                <a:r>
                  <a:rPr lang="pt-BR" dirty="0" smtClean="0"/>
                  <a:t>onde o </a:t>
                </a:r>
                <a:r>
                  <a:rPr lang="pt-BR" dirty="0"/>
                  <a:t>primeiro elemento é </a:t>
                </a:r>
                <a:r>
                  <a:rPr lang="pt-BR" dirty="0" smtClean="0"/>
                  <a:t>feito igual a 0.</a:t>
                </a:r>
              </a:p>
              <a:p>
                <a:pPr marL="0" indent="0" algn="ctr">
                  <a:buNone/>
                </a:pP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t> =</a:t>
                </a:r>
                <a:r>
                  <a:rPr lang="pt-BR" b="1" dirty="0">
                    <a:ea typeface="Cambria Math" panose="02040503050406030204" pitchFamily="18" charset="0"/>
                  </a:rPr>
                  <a:t> </a:t>
                </a:r>
                <a14:m>
                  <m:oMath xmlns:m="http://schemas.openxmlformats.org/officeDocument/2006/math">
                    <m:r>
                      <a:rPr lang="pt-BR" b="1" i="1">
                        <a:latin typeface="Cambria Math" panose="02040503050406030204" pitchFamily="18" charset="0"/>
                        <a:ea typeface="Cambria Math" panose="02040503050406030204" pitchFamily="18" charset="0"/>
                      </a:rPr>
                      <m:t>𝒂</m:t>
                    </m:r>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𝛼</m:t>
                    </m:r>
                    <m:d>
                      <m:dPr>
                        <m:begChr m:val="["/>
                        <m:endChr m:val="]"/>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rPr>
                            </m:ctrlPr>
                          </m:fPr>
                          <m:num>
                            <m:r>
                              <a:rPr lang="pt-BR" b="0" i="1" smtClean="0">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b="0" i="0"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a:rPr lang="pt-BR" b="1" i="1">
                            <a:latin typeface="Cambria Math" panose="02040503050406030204" pitchFamily="18" charset="0"/>
                          </a:rPr>
                          <m:t>𝒂</m:t>
                        </m:r>
                      </m:e>
                    </m:d>
                    <m:r>
                      <m:rPr>
                        <m:nor/>
                      </m:rPr>
                      <a:rPr lang="pt-BR" dirty="0"/>
                      <m:t>, </m:t>
                    </m:r>
                    <m:r>
                      <a:rPr lang="pt-BR" i="1" dirty="0">
                        <a:latin typeface="Cambria Math" panose="02040503050406030204" pitchFamily="18" charset="0"/>
                        <a:ea typeface="Cambria Math" panose="02040503050406030204" pitchFamily="18" charset="0"/>
                      </a:rPr>
                      <m:t>∀</m:t>
                    </m:r>
                    <m:r>
                      <a:rPr lang="pt-BR" i="1" dirty="0">
                        <a:latin typeface="Cambria Math" panose="02040503050406030204" pitchFamily="18" charset="0"/>
                        <a:ea typeface="Cambria Math" panose="02040503050406030204" pitchFamily="18" charset="0"/>
                      </a:rPr>
                      <m:t>𝑘</m:t>
                    </m:r>
                  </m:oMath>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42306" cy="4687142"/>
              </a:xfrm>
              <a:blipFill rotWithShape="0">
                <a:blip r:embed="rId3"/>
                <a:stretch>
                  <a:fillRect l="-876"/>
                </a:stretch>
              </a:blipFill>
            </p:spPr>
            <p:txBody>
              <a:bodyPr/>
              <a:lstStyle/>
              <a:p>
                <a:r>
                  <a:rPr lang="pt-BR">
                    <a:noFill/>
                  </a:rPr>
                  <a:t> </a:t>
                </a:r>
              </a:p>
            </p:txBody>
          </p:sp>
        </mc:Fallback>
      </mc:AlternateContent>
    </p:spTree>
    <p:extLst>
      <p:ext uri="{BB962C8B-B14F-4D97-AF65-F5344CB8AC3E}">
        <p14:creationId xmlns:p14="http://schemas.microsoft.com/office/powerpoint/2010/main" val="1461252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933"/>
            <a:ext cx="10515600" cy="900293"/>
          </a:xfrm>
        </p:spPr>
        <p:txBody>
          <a:bodyPr/>
          <a:lstStyle/>
          <a:p>
            <a:r>
              <a:rPr lang="pt-BR" dirty="0"/>
              <a:t>Ridge regression com a biblioteca Scikit-Learn</a:t>
            </a:r>
          </a:p>
        </p:txBody>
      </p:sp>
      <p:sp>
        <p:nvSpPr>
          <p:cNvPr id="5" name="Rectangle 4"/>
          <p:cNvSpPr/>
          <p:nvPr/>
        </p:nvSpPr>
        <p:spPr>
          <a:xfrm>
            <a:off x="838200" y="1195358"/>
            <a:ext cx="5023757" cy="5447645"/>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import</a:t>
            </a:r>
            <a:r>
              <a:rPr lang="pt-BR" sz="1200" dirty="0">
                <a:solidFill>
                  <a:srgbClr val="000000"/>
                </a:solidFill>
                <a:highlight>
                  <a:srgbClr val="FFFFFF"/>
                </a:highlight>
              </a:rPr>
              <a:t> matplotlib</a:t>
            </a:r>
            <a:r>
              <a:rPr lang="pt-BR" sz="1200" b="1" dirty="0">
                <a:solidFill>
                  <a:srgbClr val="000080"/>
                </a:solidFill>
                <a:highlight>
                  <a:srgbClr val="FFFFFF"/>
                </a:highlight>
              </a:rPr>
              <a:t>.</a:t>
            </a:r>
            <a:r>
              <a:rPr lang="pt-BR" sz="1200" dirty="0">
                <a:solidFill>
                  <a:srgbClr val="000000"/>
                </a:solidFill>
                <a:highlight>
                  <a:srgbClr val="FFFFFF"/>
                </a:highlight>
              </a:rPr>
              <a:t>pyplot </a:t>
            </a:r>
            <a:r>
              <a:rPr lang="pt-BR" sz="1200" b="1" dirty="0">
                <a:solidFill>
                  <a:srgbClr val="0000FF"/>
                </a:solidFill>
                <a:highlight>
                  <a:srgbClr val="FFFFFF"/>
                </a:highlight>
              </a:rPr>
              <a:t>as</a:t>
            </a:r>
            <a:r>
              <a:rPr lang="pt-BR" sz="1200" dirty="0">
                <a:solidFill>
                  <a:srgbClr val="000000"/>
                </a:solidFill>
                <a:highlight>
                  <a:srgbClr val="FFFFFF"/>
                </a:highlight>
              </a:rPr>
              <a:t> plt</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PolynomialFeatures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linear_model </a:t>
            </a:r>
            <a:r>
              <a:rPr lang="pt-BR" sz="1200" b="1" dirty="0">
                <a:solidFill>
                  <a:srgbClr val="0000FF"/>
                </a:solidFill>
                <a:highlight>
                  <a:srgbClr val="FFFFFF"/>
                </a:highlight>
              </a:rPr>
              <a:t>import</a:t>
            </a:r>
            <a:r>
              <a:rPr lang="pt-BR" sz="1200" dirty="0">
                <a:solidFill>
                  <a:srgbClr val="000000"/>
                </a:solidFill>
                <a:highlight>
                  <a:srgbClr val="FFFFFF"/>
                </a:highlight>
              </a:rPr>
              <a:t> Ridge</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Pipeline</a:t>
            </a:r>
          </a:p>
          <a:p>
            <a:endParaRPr lang="pt-BR" sz="1200" dirty="0">
              <a:solidFill>
                <a:srgbClr val="000000"/>
              </a:solidFill>
              <a:highlight>
                <a:srgbClr val="FFFFFF"/>
              </a:highlight>
            </a:endParaRPr>
          </a:p>
          <a:p>
            <a:r>
              <a:rPr lang="en-US" sz="1200" dirty="0">
                <a:solidFill>
                  <a:srgbClr val="008000"/>
                </a:solidFill>
                <a:highlight>
                  <a:srgbClr val="FFFFFF"/>
                </a:highlight>
              </a:rPr>
              <a:t># Sets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20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target function and its noisy version.</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sort</a:t>
            </a:r>
            <a:r>
              <a:rPr lang="pt-BR" sz="1200" b="1" dirty="0">
                <a:solidFill>
                  <a:srgbClr val="000080"/>
                </a:solidFill>
                <a:highlight>
                  <a:srgbClr val="FFFFFF"/>
                </a:highlight>
              </a:rPr>
              <a:t>(</a:t>
            </a:r>
            <a:r>
              <a:rPr lang="pt-BR" sz="1200" dirty="0">
                <a:solidFill>
                  <a:srgbClr val="FF0000"/>
                </a:solidFill>
                <a:highlight>
                  <a:srgbClr val="FFFFFF"/>
                </a:highlight>
              </a:rPr>
              <a:t>3</a:t>
            </a:r>
            <a:r>
              <a:rPr lang="pt-BR" sz="1200" b="1" dirty="0">
                <a:solidFill>
                  <a:srgbClr val="000080"/>
                </a:solidFill>
                <a:highlight>
                  <a:srgbClr val="FFFFFF"/>
                </a:highlight>
              </a:rPr>
              <a:t>*</a:t>
            </a:r>
            <a:r>
              <a:rPr lang="pt-BR" sz="1200" dirty="0">
                <a:solidFill>
                  <a:srgbClr val="000000"/>
                </a:solidFill>
                <a:highlight>
                  <a:srgbClr val="FFFFFF"/>
                </a:highlight>
              </a:rPr>
              <a:t>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axis</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0.5</a:t>
            </a:r>
            <a:r>
              <a:rPr lang="pt-BR" sz="1200" b="1" dirty="0">
                <a:solidFill>
                  <a:srgbClr val="000080"/>
                </a:solidFill>
                <a:highlight>
                  <a:srgbClr val="FFFFFF"/>
                </a:highlight>
              </a:rPr>
              <a:t>*</a:t>
            </a:r>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FF0000"/>
                </a:solidFill>
                <a:highlight>
                  <a:srgbClr val="FFFFFF"/>
                </a:highlight>
              </a:rPr>
              <a:t>1.5</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Instantiate a polynomial with the given degree.</a:t>
            </a:r>
            <a:endParaRPr lang="en-US" sz="1200" dirty="0">
              <a:solidFill>
                <a:srgbClr val="000000"/>
              </a:solidFill>
              <a:highlight>
                <a:srgbClr val="FFFFFF"/>
              </a:highlight>
            </a:endParaRPr>
          </a:p>
          <a:p>
            <a:r>
              <a:rPr lang="pt-BR" sz="1200" dirty="0">
                <a:solidFill>
                  <a:srgbClr val="000000"/>
                </a:solidFill>
                <a:highlight>
                  <a:srgbClr val="FFFFFF"/>
                </a:highlight>
              </a:rPr>
              <a:t>poly_features </a:t>
            </a:r>
            <a:r>
              <a:rPr lang="pt-BR" sz="1200" b="1" dirty="0">
                <a:solidFill>
                  <a:srgbClr val="000080"/>
                </a:solidFill>
                <a:highlight>
                  <a:srgbClr val="FFFFFF"/>
                </a:highlight>
              </a:rPr>
              <a:t>=</a:t>
            </a:r>
            <a:r>
              <a:rPr lang="pt-BR" sz="1200" dirty="0">
                <a:solidFill>
                  <a:srgbClr val="000000"/>
                </a:solidFill>
                <a:highlight>
                  <a:srgbClr val="FFFFFF"/>
                </a:highlight>
              </a:rPr>
              <a:t> 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=10,</a:t>
            </a:r>
            <a:r>
              <a:rPr lang="pt-BR" sz="1200" dirty="0">
                <a:solidFill>
                  <a:srgbClr val="000000"/>
                </a:solidFill>
                <a:highlight>
                  <a:srgbClr val="FFFFFF"/>
                </a:highlight>
              </a:rPr>
              <a:t> include_bias</a:t>
            </a:r>
            <a:r>
              <a:rPr lang="pt-BR" sz="1200" b="1" dirty="0">
                <a:solidFill>
                  <a:srgbClr val="000080"/>
                </a:solidFill>
                <a:highlight>
                  <a:srgbClr val="FFFFFF"/>
                </a:highlight>
              </a:rPr>
              <a:t>=True)</a:t>
            </a:r>
            <a:endParaRPr lang="pt-BR" sz="1200" dirty="0">
              <a:solidFill>
                <a:srgbClr val="000000"/>
              </a:solidFill>
              <a:highlight>
                <a:srgbClr val="FFFFFF"/>
              </a:highlight>
            </a:endParaRPr>
          </a:p>
          <a:p>
            <a:r>
              <a:rPr lang="en-US" sz="1200" dirty="0">
                <a:solidFill>
                  <a:srgbClr val="008000"/>
                </a:solidFill>
                <a:highlight>
                  <a:srgbClr val="FFFFFF"/>
                </a:highlight>
              </a:rPr>
              <a:t># Instantiate a </a:t>
            </a:r>
            <a:r>
              <a:rPr lang="en-US" sz="1200" dirty="0" err="1">
                <a:solidFill>
                  <a:srgbClr val="008000"/>
                </a:solidFill>
                <a:highlight>
                  <a:srgbClr val="FFFFFF"/>
                </a:highlight>
              </a:rPr>
              <a:t>scaler</a:t>
            </a:r>
            <a:r>
              <a:rPr lang="en-US" sz="1200" dirty="0">
                <a:solidFill>
                  <a:srgbClr val="008000"/>
                </a:solidFill>
                <a:highlight>
                  <a:srgbClr val="FFFFFF"/>
                </a:highlight>
              </a:rPr>
              <a:t> that will standardize the features.</a:t>
            </a:r>
            <a:endParaRPr lang="en-US" sz="1200" dirty="0">
              <a:solidFill>
                <a:srgbClr val="000000"/>
              </a:solidFill>
              <a:highlight>
                <a:srgbClr val="FFFFFF"/>
              </a:highlight>
            </a:endParaRPr>
          </a:p>
          <a:p>
            <a:r>
              <a:rPr lang="pt-BR" sz="1200" dirty="0">
                <a:solidFill>
                  <a:srgbClr val="000000"/>
                </a:solidFill>
                <a:highlight>
                  <a:srgbClr val="FFFFFF"/>
                </a:highlight>
              </a:rPr>
              <a:t>std_scaler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Ridge regressor.</a:t>
            </a:r>
            <a:endParaRPr lang="pt-BR" sz="1200" dirty="0">
              <a:solidFill>
                <a:srgbClr val="000000"/>
              </a:solidFill>
              <a:highlight>
                <a:srgbClr val="FFFFFF"/>
              </a:highlight>
            </a:endParaRPr>
          </a:p>
          <a:p>
            <a:r>
              <a:rPr lang="pt-BR" sz="1200" dirty="0">
                <a:solidFill>
                  <a:srgbClr val="000000"/>
                </a:solidFill>
                <a:highlight>
                  <a:srgbClr val="FFFFFF"/>
                </a:highlight>
              </a:rPr>
              <a:t>reg </a:t>
            </a:r>
            <a:r>
              <a:rPr lang="pt-BR" sz="1200" b="1" dirty="0">
                <a:solidFill>
                  <a:srgbClr val="000080"/>
                </a:solidFill>
                <a:highlight>
                  <a:srgbClr val="FFFFFF"/>
                </a:highlight>
              </a:rPr>
              <a:t>=</a:t>
            </a:r>
            <a:r>
              <a:rPr lang="pt-BR" sz="1200" dirty="0">
                <a:solidFill>
                  <a:srgbClr val="000000"/>
                </a:solidFill>
                <a:highlight>
                  <a:srgbClr val="FFFFFF"/>
                </a:highlight>
              </a:rPr>
              <a:t> Ridge</a:t>
            </a:r>
            <a:r>
              <a:rPr lang="pt-BR" sz="1200" b="1" dirty="0">
                <a:solidFill>
                  <a:srgbClr val="000080"/>
                </a:solidFill>
                <a:highlight>
                  <a:srgbClr val="FFFFFF"/>
                </a:highlight>
              </a:rPr>
              <a:t>(</a:t>
            </a:r>
            <a:r>
              <a:rPr lang="pt-BR" sz="1200" dirty="0">
                <a:solidFill>
                  <a:srgbClr val="000000"/>
                </a:solidFill>
                <a:highlight>
                  <a:srgbClr val="FFFFFF"/>
                </a:highlight>
              </a:rPr>
              <a:t>alpha</a:t>
            </a:r>
            <a:r>
              <a:rPr lang="pt-BR" sz="1200" b="1" dirty="0">
                <a:solidFill>
                  <a:srgbClr val="000080"/>
                </a:solidFill>
                <a:highlight>
                  <a:srgbClr val="FFFFFF"/>
                </a:highlight>
              </a:rPr>
              <a:t>=</a:t>
            </a:r>
            <a:r>
              <a:rPr lang="pt-BR" sz="1200" dirty="0">
                <a:solidFill>
                  <a:srgbClr val="000000"/>
                </a:solidFill>
                <a:highlight>
                  <a:srgbClr val="FFFFFF"/>
                </a:highlight>
              </a:rPr>
              <a:t>lambdas</a:t>
            </a:r>
            <a:r>
              <a:rPr lang="pt-BR" sz="1200" b="1" dirty="0">
                <a:solidFill>
                  <a:srgbClr val="000080"/>
                </a:solidFill>
                <a:highlight>
                  <a:srgbClr val="FFFFFF"/>
                </a:highlight>
              </a:rPr>
              <a:t>[</a:t>
            </a:r>
            <a:r>
              <a:rPr lang="pt-BR" sz="1200" dirty="0">
                <a:solidFill>
                  <a:srgbClr val="000000"/>
                </a:solidFill>
                <a:highlight>
                  <a:srgbClr val="FFFFFF"/>
                </a:highlight>
              </a:rPr>
              <a:t>i</a:t>
            </a:r>
            <a:r>
              <a:rPr lang="pt-BR" sz="1200" b="1" dirty="0">
                <a:solidFill>
                  <a:srgbClr val="000080"/>
                </a:solidFill>
                <a:highlight>
                  <a:srgbClr val="FFFFFF"/>
                </a:highlight>
              </a:rPr>
              <a:t>],</a:t>
            </a:r>
            <a:r>
              <a:rPr lang="pt-BR" sz="1200" dirty="0">
                <a:solidFill>
                  <a:srgbClr val="000000"/>
                </a:solidFill>
                <a:highlight>
                  <a:srgbClr val="FFFFFF"/>
                </a:highlight>
              </a:rPr>
              <a:t> solver</a:t>
            </a:r>
            <a:r>
              <a:rPr lang="pt-BR" sz="1200" b="1" dirty="0">
                <a:solidFill>
                  <a:srgbClr val="000080"/>
                </a:solidFill>
                <a:highlight>
                  <a:srgbClr val="FFFFFF"/>
                </a:highlight>
              </a:rPr>
              <a:t>=</a:t>
            </a:r>
            <a:r>
              <a:rPr lang="pt-BR" sz="1200" dirty="0">
                <a:solidFill>
                  <a:srgbClr val="808080"/>
                </a:solidFill>
                <a:highlight>
                  <a:srgbClr val="FFFFFF"/>
                </a:highlight>
              </a:rPr>
              <a:t>"cholesky"</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a pipeline of actions.</a:t>
            </a:r>
            <a:endParaRPr lang="en-US" sz="1200" dirty="0">
              <a:solidFill>
                <a:srgbClr val="000000"/>
              </a:solidFill>
              <a:highlight>
                <a:srgbClr val="FFFFFF"/>
              </a:highlight>
            </a:endParaRPr>
          </a:p>
          <a:p>
            <a:r>
              <a:rPr lang="en-US" sz="1200" dirty="0">
                <a:solidFill>
                  <a:srgbClr val="000000"/>
                </a:solidFill>
                <a:highlight>
                  <a:srgbClr val="FFFFFF"/>
                </a:highlight>
              </a:rPr>
              <a:t>model </a:t>
            </a:r>
            <a:r>
              <a:rPr lang="en-US" sz="1200" b="1" dirty="0">
                <a:solidFill>
                  <a:srgbClr val="000080"/>
                </a:solidFill>
                <a:highlight>
                  <a:srgbClr val="FFFFFF"/>
                </a:highlight>
              </a:rPr>
              <a:t>=</a:t>
            </a:r>
            <a:r>
              <a:rPr lang="en-US" sz="1200" dirty="0">
                <a:solidFill>
                  <a:srgbClr val="000000"/>
                </a:solidFill>
                <a:highlight>
                  <a:srgbClr val="FFFFFF"/>
                </a:highlight>
              </a:rPr>
              <a:t> Pipeline</a:t>
            </a:r>
            <a:r>
              <a:rPr lang="en-US" sz="1200" b="1" dirty="0">
                <a:solidFill>
                  <a:srgbClr val="000080"/>
                </a:solidFill>
                <a:highlight>
                  <a:srgbClr val="FFFFFF"/>
                </a:highlight>
              </a:rPr>
              <a:t>([(</a:t>
            </a:r>
            <a:r>
              <a:rPr lang="en-US" sz="1200" dirty="0">
                <a:solidFill>
                  <a:srgbClr val="808080"/>
                </a:solidFill>
                <a:highlight>
                  <a:srgbClr val="FFFFFF"/>
                </a:highlight>
              </a:rPr>
              <a:t>"poly"</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poly_features</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scaler</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std_scaler</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reg</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reg</a:t>
            </a:r>
            <a:r>
              <a:rPr lang="en-US" sz="1200" b="1" dirty="0">
                <a:solidFill>
                  <a:srgbClr val="000080"/>
                </a:solidFill>
                <a:highlight>
                  <a:srgbClr val="FFFFFF"/>
                </a:highlight>
              </a:rPr>
              <a:t>),])</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Train model.</a:t>
            </a:r>
            <a:endParaRPr lang="pt-BR" sz="1200" dirty="0">
              <a:solidFill>
                <a:srgbClr val="000000"/>
              </a:solidFill>
              <a:highlight>
                <a:srgbClr val="FFFFFF"/>
              </a:highlight>
            </a:endParaRPr>
          </a:p>
          <a:p>
            <a:r>
              <a:rPr lang="pt-BR" sz="1200" dirty="0">
                <a:solidFill>
                  <a:srgbClr val="000000"/>
                </a:solidFill>
                <a:highlight>
                  <a:srgbClr val="FFFFFF"/>
                </a:highlight>
              </a:rPr>
              <a:t>model</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Predict.</a:t>
            </a:r>
            <a:endParaRPr lang="pt-BR" sz="1200" dirty="0">
              <a:solidFill>
                <a:srgbClr val="000000"/>
              </a:solidFill>
              <a:highlight>
                <a:srgbClr val="FFFFFF"/>
              </a:highlight>
            </a:endParaRPr>
          </a:p>
          <a:p>
            <a:r>
              <a:rPr lang="pt-BR" sz="1200" dirty="0">
                <a:solidFill>
                  <a:srgbClr val="000000"/>
                </a:solidFill>
                <a:highlight>
                  <a:srgbClr val="FFFFFF"/>
                </a:highlight>
              </a:rPr>
              <a:t>y_predicted </a:t>
            </a:r>
            <a:r>
              <a:rPr lang="pt-BR" sz="1200" b="1" dirty="0">
                <a:solidFill>
                  <a:srgbClr val="000080"/>
                </a:solidFill>
                <a:highlight>
                  <a:srgbClr val="FFFFFF"/>
                </a:highlight>
              </a:rPr>
              <a:t>=</a:t>
            </a:r>
            <a:r>
              <a:rPr lang="pt-BR" sz="1200" dirty="0">
                <a:solidFill>
                  <a:srgbClr val="000000"/>
                </a:solidFill>
                <a:highlight>
                  <a:srgbClr val="FFFFFF"/>
                </a:highlight>
              </a:rPr>
              <a:t> model</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7346" y="5886420"/>
            <a:ext cx="1695797"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538040" y="5114768"/>
            <a:ext cx="3244030" cy="369332"/>
          </a:xfrm>
          <a:prstGeom prst="rect">
            <a:avLst/>
          </a:prstGeom>
        </p:spPr>
        <p:txBody>
          <a:bodyPr wrap="none">
            <a:spAutoFit/>
          </a:bodyPr>
          <a:lstStyle/>
          <a:p>
            <a:r>
              <a:rPr lang="pt-BR" dirty="0">
                <a:hlinkClick r:id="rId4"/>
              </a:rPr>
              <a:t>Exemplo: ridge_regression.ipynb</a:t>
            </a:r>
            <a:endParaRPr lang="pt-BR" dirty="0"/>
          </a:p>
        </p:txBody>
      </p:sp>
      <p:cxnSp>
        <p:nvCxnSpPr>
          <p:cNvPr id="9" name="Straight Arrow Connector 8"/>
          <p:cNvCxnSpPr/>
          <p:nvPr/>
        </p:nvCxnSpPr>
        <p:spPr>
          <a:xfrm flipH="1">
            <a:off x="3510643" y="2155371"/>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278086" y="2008309"/>
            <a:ext cx="1093313" cy="276999"/>
          </a:xfrm>
          <a:prstGeom prst="rect">
            <a:avLst/>
          </a:prstGeom>
        </p:spPr>
        <p:txBody>
          <a:bodyPr wrap="none">
            <a:spAutoFit/>
          </a:bodyPr>
          <a:lstStyle/>
          <a:p>
            <a:r>
              <a:rPr lang="pt-BR" sz="1200" dirty="0"/>
              <a:t>Importa classe</a:t>
            </a:r>
          </a:p>
        </p:txBody>
      </p:sp>
      <p:cxnSp>
        <p:nvCxnSpPr>
          <p:cNvPr id="14" name="Straight Arrow Connector 13"/>
          <p:cNvCxnSpPr/>
          <p:nvPr/>
        </p:nvCxnSpPr>
        <p:spPr>
          <a:xfrm flipH="1">
            <a:off x="4001201" y="4871357"/>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768644" y="4724295"/>
            <a:ext cx="1182247" cy="276999"/>
          </a:xfrm>
          <a:prstGeom prst="rect">
            <a:avLst/>
          </a:prstGeom>
        </p:spPr>
        <p:txBody>
          <a:bodyPr wrap="none">
            <a:spAutoFit/>
          </a:bodyPr>
          <a:lstStyle/>
          <a:p>
            <a:r>
              <a:rPr lang="pt-BR" sz="1200" dirty="0"/>
              <a:t>Instancia objeto</a:t>
            </a:r>
          </a:p>
        </p:txBody>
      </p:sp>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1310" t="9286" r="7262" b="3215"/>
          <a:stretch/>
        </p:blipFill>
        <p:spPr>
          <a:xfrm>
            <a:off x="6957992" y="1176977"/>
            <a:ext cx="4080122" cy="3904804"/>
          </a:xfrm>
          <a:prstGeom prst="rect">
            <a:avLst/>
          </a:prstGeom>
        </p:spPr>
      </p:pic>
      <p:cxnSp>
        <p:nvCxnSpPr>
          <p:cNvPr id="20" name="Straight Arrow Connector 19"/>
          <p:cNvCxnSpPr/>
          <p:nvPr/>
        </p:nvCxnSpPr>
        <p:spPr>
          <a:xfrm flipH="1">
            <a:off x="3846951" y="4061105"/>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614394" y="3914043"/>
            <a:ext cx="1649426" cy="276999"/>
          </a:xfrm>
          <a:prstGeom prst="rect">
            <a:avLst/>
          </a:prstGeom>
        </p:spPr>
        <p:txBody>
          <a:bodyPr wrap="none">
            <a:spAutoFit/>
          </a:bodyPr>
          <a:lstStyle/>
          <a:p>
            <a:r>
              <a:rPr lang="pt-BR" sz="1200" dirty="0"/>
              <a:t>Polinômio de ordem 10</a:t>
            </a:r>
          </a:p>
        </p:txBody>
      </p:sp>
      <p:sp>
        <p:nvSpPr>
          <p:cNvPr id="22" name="Rectangle 21"/>
          <p:cNvSpPr/>
          <p:nvPr/>
        </p:nvSpPr>
        <p:spPr>
          <a:xfrm>
            <a:off x="3510643" y="5940133"/>
            <a:ext cx="6876703" cy="646331"/>
          </a:xfrm>
          <a:prstGeom prst="rect">
            <a:avLst/>
          </a:prstGeom>
        </p:spPr>
        <p:txBody>
          <a:bodyPr wrap="square">
            <a:spAutoFit/>
          </a:bodyPr>
          <a:lstStyle/>
          <a:p>
            <a:r>
              <a:rPr lang="pt-BR" b="1" dirty="0"/>
              <a:t>OBS</a:t>
            </a:r>
            <a:r>
              <a:rPr lang="pt-BR" dirty="0"/>
              <a:t>.: É importante escalonar os atributos antes de executar a regressão de Ridge, pois ela é sensível à escala dos atributos.</a:t>
            </a:r>
          </a:p>
        </p:txBody>
      </p:sp>
    </p:spTree>
    <p:extLst>
      <p:ext uri="{BB962C8B-B14F-4D97-AF65-F5344CB8AC3E}">
        <p14:creationId xmlns:p14="http://schemas.microsoft.com/office/powerpoint/2010/main" val="2633583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6861"/>
            <a:ext cx="10515600" cy="782110"/>
          </a:xfrm>
        </p:spPr>
        <p:txBody>
          <a:bodyPr/>
          <a:lstStyle/>
          <a:p>
            <a:r>
              <a:rPr lang="pt-BR" dirty="0"/>
              <a:t>Ridge regression: Exemplo</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310" t="11072" r="8332" b="2858"/>
          <a:stretch/>
        </p:blipFill>
        <p:spPr>
          <a:xfrm>
            <a:off x="243770" y="1192828"/>
            <a:ext cx="2344669" cy="2233459"/>
          </a:xfrm>
          <a:prstGeom prst="rect">
            <a:avLst/>
          </a:prstGeom>
        </p:spPr>
      </p:pic>
      <p:sp>
        <p:nvSpPr>
          <p:cNvPr id="8" name="Rectangle 7"/>
          <p:cNvSpPr/>
          <p:nvPr/>
        </p:nvSpPr>
        <p:spPr>
          <a:xfrm>
            <a:off x="243770" y="3434023"/>
            <a:ext cx="2344669" cy="338554"/>
          </a:xfrm>
          <a:prstGeom prst="rect">
            <a:avLst/>
          </a:prstGeom>
        </p:spPr>
        <p:txBody>
          <a:bodyPr wrap="square">
            <a:spAutoFit/>
          </a:bodyPr>
          <a:lstStyle/>
          <a:p>
            <a:pPr algn="ctr"/>
            <a:r>
              <a:rPr lang="pt-BR" sz="1600" dirty="0"/>
              <a:t>Função objetivo + ruído</a:t>
            </a: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310" t="9286" r="6547" b="2500"/>
          <a:stretch/>
        </p:blipFill>
        <p:spPr>
          <a:xfrm>
            <a:off x="2612819" y="1192828"/>
            <a:ext cx="2332925" cy="2233459"/>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2588439" y="3426287"/>
                <a:ext cx="2357305"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0</m:t>
                    </m:r>
                  </m:oMath>
                </a14:m>
                <a:r>
                  <a:rPr lang="pt-BR" sz="1600" dirty="0"/>
                  <a:t>.</a:t>
                </a:r>
              </a:p>
            </p:txBody>
          </p:sp>
        </mc:Choice>
        <mc:Fallback xmlns="">
          <p:sp>
            <p:nvSpPr>
              <p:cNvPr id="10" name="Rectangle 9"/>
              <p:cNvSpPr>
                <a:spLocks noRot="1" noChangeAspect="1" noMove="1" noResize="1" noEditPoints="1" noAdjustHandles="1" noChangeArrowheads="1" noChangeShapeType="1" noTextEdit="1"/>
              </p:cNvSpPr>
              <p:nvPr/>
            </p:nvSpPr>
            <p:spPr>
              <a:xfrm>
                <a:off x="2588439" y="3426287"/>
                <a:ext cx="2357305" cy="584775"/>
              </a:xfrm>
              <a:prstGeom prst="rect">
                <a:avLst/>
              </a:prstGeom>
              <a:blipFill rotWithShape="0">
                <a:blip r:embed="rId5"/>
                <a:stretch>
                  <a:fillRect t="-3125" r="-518" b="-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ontent Placeholder 2"/>
              <p:cNvSpPr>
                <a:spLocks noGrp="1"/>
              </p:cNvSpPr>
              <p:nvPr>
                <p:ph idx="1"/>
              </p:nvPr>
            </p:nvSpPr>
            <p:spPr>
              <a:xfrm>
                <a:off x="838199" y="4321373"/>
                <a:ext cx="11139437" cy="2405998"/>
              </a:xfrm>
            </p:spPr>
            <p:txBody>
              <a:bodyPr>
                <a:normAutofit fontScale="77500" lnSpcReduction="20000"/>
              </a:bodyPr>
              <a:lstStyle/>
              <a:p>
                <a:r>
                  <a:rPr lang="pt-BR" dirty="0"/>
                  <a:t>Com </a:t>
                </a:r>
                <a14:m>
                  <m:oMath xmlns:m="http://schemas.openxmlformats.org/officeDocument/2006/math">
                    <m:r>
                      <a:rPr lang="pt-BR" i="1" smtClean="0">
                        <a:latin typeface="Cambria Math" panose="02040503050406030204" pitchFamily="18" charset="0"/>
                        <a:ea typeface="Cambria Math" panose="02040503050406030204" pitchFamily="18" charset="0"/>
                      </a:rPr>
                      <m:t>𝜆</m:t>
                    </m:r>
                    <m:r>
                      <a:rPr lang="pt-BR" b="0" i="1" smtClean="0">
                        <a:latin typeface="Cambria Math" panose="02040503050406030204" pitchFamily="18" charset="0"/>
                        <a:ea typeface="Cambria Math" panose="02040503050406030204" pitchFamily="18" charset="0"/>
                      </a:rPr>
                      <m:t>=0</m:t>
                    </m:r>
                  </m:oMath>
                </a14:m>
                <a:r>
                  <a:rPr lang="pt-BR" dirty="0"/>
                  <a:t>, regressão de Ridge é apenas </a:t>
                </a:r>
                <a:r>
                  <a:rPr lang="pt-BR" dirty="0" smtClean="0"/>
                  <a:t>uma regressão </a:t>
                </a:r>
                <a:r>
                  <a:rPr lang="pt-BR" dirty="0"/>
                  <a:t>polinomial, pois </a:t>
                </a:r>
                <a:r>
                  <a:rPr lang="pt-BR" dirty="0" smtClean="0"/>
                  <a:t>o termo </a:t>
                </a:r>
                <a:r>
                  <a:rPr lang="pt-BR" dirty="0"/>
                  <a:t>de penalização é anulado.</a:t>
                </a:r>
              </a:p>
              <a:p>
                <a:r>
                  <a:rPr lang="pt-BR" dirty="0"/>
                  <a:t>Conforme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aumenta, o modelo não se “</a:t>
                </a:r>
                <a:r>
                  <a:rPr lang="pt-BR" i="1" dirty="0"/>
                  <a:t>contorce”</a:t>
                </a:r>
                <a:r>
                  <a:rPr lang="pt-BR" dirty="0"/>
                  <a:t> tanto para se ajustar aos dados de treinamento.</a:t>
                </a:r>
              </a:p>
              <a:p>
                <a:r>
                  <a:rPr lang="pt-BR" dirty="0"/>
                  <a:t>Se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for muito grande, todos os pesos acabarão muito próximos de zero e o resultado será uma linha reta que passa pela </a:t>
                </a:r>
                <a:r>
                  <a:rPr lang="pt-BR" b="1" i="1" dirty="0"/>
                  <a:t>média</a:t>
                </a:r>
                <a:r>
                  <a:rPr lang="pt-BR" dirty="0"/>
                  <a:t> </a:t>
                </a:r>
                <a:r>
                  <a:rPr lang="pt-BR" b="1" i="1" dirty="0"/>
                  <a:t>dos</a:t>
                </a:r>
                <a:r>
                  <a:rPr lang="pt-BR" dirty="0"/>
                  <a:t> </a:t>
                </a:r>
                <a:r>
                  <a:rPr lang="pt-BR" b="1" i="1" dirty="0"/>
                  <a:t>dados de treinamento</a:t>
                </a:r>
                <a:r>
                  <a:rPr lang="pt-BR" dirty="0"/>
                  <a:t>.</a:t>
                </a:r>
              </a:p>
              <a:p>
                <a:r>
                  <a:rPr lang="pt-BR" dirty="0"/>
                  <a:t>O aumento de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leva a hipóteses mais planas (ou seja, menos extremas, menos complexas); isso reduz a variância do modelo, mas aumenta seu bias. Ou seja, pode </a:t>
                </a:r>
                <a:r>
                  <a:rPr lang="pt-BR" b="1" i="1" dirty="0"/>
                  <a:t>subajustar</a:t>
                </a:r>
                <a:r>
                  <a:rPr lang="pt-BR" dirty="0"/>
                  <a:t>.</a:t>
                </a:r>
              </a:p>
              <a:p>
                <a:pPr marL="0" indent="0">
                  <a:buNone/>
                </a:pPr>
                <a:endParaRPr lang="pt-BR" dirty="0"/>
              </a:p>
            </p:txBody>
          </p:sp>
        </mc:Choice>
        <mc:Fallback xmlns="">
          <p:sp>
            <p:nvSpPr>
              <p:cNvPr id="11" name="Content Placeholder 2"/>
              <p:cNvSpPr>
                <a:spLocks noGrp="1" noRot="1" noChangeAspect="1" noMove="1" noResize="1" noEditPoints="1" noAdjustHandles="1" noChangeArrowheads="1" noChangeShapeType="1" noTextEdit="1"/>
              </p:cNvSpPr>
              <p:nvPr>
                <p:ph idx="1"/>
              </p:nvPr>
            </p:nvSpPr>
            <p:spPr>
              <a:xfrm>
                <a:off x="838199" y="4321373"/>
                <a:ext cx="11139437" cy="2405998"/>
              </a:xfrm>
              <a:blipFill rotWithShape="0">
                <a:blip r:embed="rId6"/>
                <a:stretch>
                  <a:fillRect l="-602" t="-5316" b="-3291"/>
                </a:stretch>
              </a:blipFill>
            </p:spPr>
            <p:txBody>
              <a:bodyPr/>
              <a:lstStyle/>
              <a:p>
                <a:r>
                  <a:rPr lang="pt-BR">
                    <a:noFill/>
                  </a:rPr>
                  <a:t> </a:t>
                </a:r>
              </a:p>
            </p:txBody>
          </p:sp>
        </mc:Fallback>
      </mc:AlternateContent>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1310" t="9643" r="7262" b="3214"/>
          <a:stretch/>
        </p:blipFill>
        <p:spPr>
          <a:xfrm>
            <a:off x="4945744" y="1192828"/>
            <a:ext cx="2355148" cy="2244750"/>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1310" t="9643" r="7262" b="2857"/>
          <a:stretch/>
        </p:blipFill>
        <p:spPr>
          <a:xfrm>
            <a:off x="7338757" y="1197436"/>
            <a:ext cx="2319440" cy="2219777"/>
          </a:xfrm>
          <a:prstGeom prst="rect">
            <a:avLst/>
          </a:prstGeom>
        </p:spPr>
      </p:pic>
      <mc:AlternateContent xmlns:mc="http://schemas.openxmlformats.org/markup-compatibility/2006" xmlns:a14="http://schemas.microsoft.com/office/drawing/2010/main">
        <mc:Choice Requires="a14">
          <p:sp>
            <p:nvSpPr>
              <p:cNvPr id="14" name="Rectangle 13"/>
              <p:cNvSpPr/>
              <p:nvPr/>
            </p:nvSpPr>
            <p:spPr>
              <a:xfrm>
                <a:off x="4907879" y="3441613"/>
                <a:ext cx="2430878"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i="0" smtClean="0">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1</m:t>
                    </m:r>
                    <m:r>
                      <m:rPr>
                        <m:sty m:val="p"/>
                      </m:rPr>
                      <a:rPr lang="pt-BR" sz="1600" b="0" i="0" smtClean="0">
                        <a:latin typeface="Cambria Math" panose="02040503050406030204" pitchFamily="18" charset="0"/>
                        <a:ea typeface="Cambria Math" panose="02040503050406030204" pitchFamily="18" charset="0"/>
                      </a:rPr>
                      <m:t>e</m:t>
                    </m:r>
                    <m:r>
                      <a:rPr lang="pt-BR" sz="1600" b="0" i="0" smtClean="0">
                        <a:latin typeface="Cambria Math" panose="02040503050406030204" pitchFamily="18" charset="0"/>
                        <a:ea typeface="Cambria Math" panose="02040503050406030204" pitchFamily="18" charset="0"/>
                      </a:rPr>
                      <m:t>−5</m:t>
                    </m:r>
                  </m:oMath>
                </a14:m>
                <a:r>
                  <a:rPr lang="pt-BR" sz="1600" dirty="0">
                    <a:solidFill>
                      <a:schemeClr val="tx1"/>
                    </a:solidFill>
                  </a:rPr>
                  <a:t>.</a:t>
                </a:r>
              </a:p>
            </p:txBody>
          </p:sp>
        </mc:Choice>
        <mc:Fallback xmlns="">
          <p:sp>
            <p:nvSpPr>
              <p:cNvPr id="14" name="Rectangle 13"/>
              <p:cNvSpPr>
                <a:spLocks noRot="1" noChangeAspect="1" noMove="1" noResize="1" noEditPoints="1" noAdjustHandles="1" noChangeArrowheads="1" noChangeShapeType="1" noTextEdit="1"/>
              </p:cNvSpPr>
              <p:nvPr/>
            </p:nvSpPr>
            <p:spPr>
              <a:xfrm>
                <a:off x="4907879" y="3441613"/>
                <a:ext cx="2430878" cy="584775"/>
              </a:xfrm>
              <a:prstGeom prst="rect">
                <a:avLst/>
              </a:prstGeom>
              <a:blipFill rotWithShape="0">
                <a:blip r:embed="rId9"/>
                <a:stretch>
                  <a:fillRect l="-1003" t="-3158" r="-1003" b="-136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7338758" y="3480189"/>
                <a:ext cx="2319440"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i="0" smtClean="0">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1</m:t>
                    </m:r>
                  </m:oMath>
                </a14:m>
                <a:r>
                  <a:rPr lang="pt-BR" sz="1600"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7338758" y="3480189"/>
                <a:ext cx="2319440" cy="584775"/>
              </a:xfrm>
              <a:prstGeom prst="rect">
                <a:avLst/>
              </a:prstGeom>
              <a:blipFill rotWithShape="0">
                <a:blip r:embed="rId10"/>
                <a:stretch>
                  <a:fillRect t="-3125" r="-1053" b="-12500"/>
                </a:stretch>
              </a:blipFill>
            </p:spPr>
            <p:txBody>
              <a:bodyPr/>
              <a:lstStyle/>
              <a:p>
                <a:r>
                  <a:rPr lang="pt-BR">
                    <a:noFill/>
                  </a:rPr>
                  <a:t> </a:t>
                </a:r>
              </a:p>
            </p:txBody>
          </p:sp>
        </mc:Fallback>
      </mc:AlternateContent>
      <p:sp>
        <p:nvSpPr>
          <p:cNvPr id="16" name="Rectangle 15"/>
          <p:cNvSpPr/>
          <p:nvPr/>
        </p:nvSpPr>
        <p:spPr>
          <a:xfrm>
            <a:off x="2835837" y="1657124"/>
            <a:ext cx="1445332" cy="400110"/>
          </a:xfrm>
          <a:prstGeom prst="rect">
            <a:avLst/>
          </a:prstGeom>
        </p:spPr>
        <p:txBody>
          <a:bodyPr wrap="none">
            <a:spAutoFit/>
          </a:bodyPr>
          <a:lstStyle/>
          <a:p>
            <a:r>
              <a:rPr lang="pt-BR" sz="2000" b="1" dirty="0">
                <a:solidFill>
                  <a:srgbClr val="FF0000"/>
                </a:solidFill>
              </a:rPr>
              <a:t>Sobreajuste</a:t>
            </a:r>
            <a:endParaRPr lang="pt-BR" sz="2000" dirty="0"/>
          </a:p>
        </p:txBody>
      </p:sp>
      <p:pic>
        <p:nvPicPr>
          <p:cNvPr id="17" name="Picture 16"/>
          <p:cNvPicPr>
            <a:picLocks noChangeAspect="1"/>
          </p:cNvPicPr>
          <p:nvPr/>
        </p:nvPicPr>
        <p:blipFill rotWithShape="1">
          <a:blip r:embed="rId11" cstate="print">
            <a:extLst>
              <a:ext uri="{28A0092B-C50C-407E-A947-70E740481C1C}">
                <a14:useLocalDpi xmlns:a14="http://schemas.microsoft.com/office/drawing/2010/main" val="0"/>
              </a:ext>
            </a:extLst>
          </a:blip>
          <a:srcRect l="1310" t="9643" r="6904" b="3214"/>
          <a:stretch/>
        </p:blipFill>
        <p:spPr>
          <a:xfrm>
            <a:off x="9658197" y="1192285"/>
            <a:ext cx="2343469" cy="2224928"/>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9658197" y="3480188"/>
                <a:ext cx="2319440"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i="0" smtClean="0">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1</m:t>
                    </m:r>
                    <m:r>
                      <m:rPr>
                        <m:sty m:val="p"/>
                      </m:rPr>
                      <a:rPr lang="pt-BR" sz="1600" b="0" i="0" smtClean="0">
                        <a:latin typeface="Cambria Math" panose="02040503050406030204" pitchFamily="18" charset="0"/>
                        <a:ea typeface="Cambria Math" panose="02040503050406030204" pitchFamily="18" charset="0"/>
                      </a:rPr>
                      <m:t>e</m:t>
                    </m:r>
                    <m:r>
                      <a:rPr lang="pt-BR" sz="1600" b="0" i="0" smtClean="0">
                        <a:latin typeface="Cambria Math" panose="02040503050406030204" pitchFamily="18" charset="0"/>
                        <a:ea typeface="Cambria Math" panose="02040503050406030204" pitchFamily="18" charset="0"/>
                      </a:rPr>
                      <m:t>6</m:t>
                    </m:r>
                  </m:oMath>
                </a14:m>
                <a:r>
                  <a:rPr lang="pt-BR" sz="1600" dirty="0"/>
                  <a:t>.</a:t>
                </a:r>
              </a:p>
            </p:txBody>
          </p:sp>
        </mc:Choice>
        <mc:Fallback xmlns="">
          <p:sp>
            <p:nvSpPr>
              <p:cNvPr id="18" name="Rectangle 17"/>
              <p:cNvSpPr>
                <a:spLocks noRot="1" noChangeAspect="1" noMove="1" noResize="1" noEditPoints="1" noAdjustHandles="1" noChangeArrowheads="1" noChangeShapeType="1" noTextEdit="1"/>
              </p:cNvSpPr>
              <p:nvPr/>
            </p:nvSpPr>
            <p:spPr>
              <a:xfrm>
                <a:off x="9658197" y="3480188"/>
                <a:ext cx="2319440" cy="584775"/>
              </a:xfrm>
              <a:prstGeom prst="rect">
                <a:avLst/>
              </a:prstGeom>
              <a:blipFill rotWithShape="0">
                <a:blip r:embed="rId12"/>
                <a:stretch>
                  <a:fillRect t="-3125" r="-1050" b="-12500"/>
                </a:stretch>
              </a:blipFill>
            </p:spPr>
            <p:txBody>
              <a:bodyPr/>
              <a:lstStyle/>
              <a:p>
                <a:r>
                  <a:rPr lang="pt-BR">
                    <a:noFill/>
                  </a:rPr>
                  <a:t> </a:t>
                </a:r>
              </a:p>
            </p:txBody>
          </p:sp>
        </mc:Fallback>
      </mc:AlternateContent>
    </p:spTree>
    <p:extLst>
      <p:ext uri="{BB962C8B-B14F-4D97-AF65-F5344CB8AC3E}">
        <p14:creationId xmlns:p14="http://schemas.microsoft.com/office/powerpoint/2010/main" val="3666046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 Exemplo</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19" t="10904" r="9338" b="4344"/>
          <a:stretch/>
        </p:blipFill>
        <p:spPr>
          <a:xfrm>
            <a:off x="7558465" y="1690688"/>
            <a:ext cx="3795335" cy="3657600"/>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55" t="10904" r="9338" b="4699"/>
          <a:stretch/>
        </p:blipFill>
        <p:spPr>
          <a:xfrm>
            <a:off x="838200" y="1690688"/>
            <a:ext cx="3852154" cy="3652639"/>
          </a:xfrm>
          <a:prstGeom prst="rect">
            <a:avLst/>
          </a:prstGeom>
        </p:spPr>
      </p:pic>
      <p:sp>
        <p:nvSpPr>
          <p:cNvPr id="9" name="Rectangle 8"/>
          <p:cNvSpPr/>
          <p:nvPr/>
        </p:nvSpPr>
        <p:spPr>
          <a:xfrm>
            <a:off x="838200" y="5343327"/>
            <a:ext cx="3852154" cy="523220"/>
          </a:xfrm>
          <a:prstGeom prst="rect">
            <a:avLst/>
          </a:prstGeom>
        </p:spPr>
        <p:txBody>
          <a:bodyPr wrap="square">
            <a:spAutoFit/>
          </a:bodyPr>
          <a:lstStyle/>
          <a:p>
            <a:pPr algn="ctr"/>
            <a:r>
              <a:rPr lang="pt-BR" sz="1400" dirty="0"/>
              <a:t>Evolução dos pesos em função do fator de regularização.</a:t>
            </a:r>
          </a:p>
        </p:txBody>
      </p:sp>
      <p:sp>
        <p:nvSpPr>
          <p:cNvPr id="10" name="Rectangle 9"/>
          <p:cNvSpPr/>
          <p:nvPr/>
        </p:nvSpPr>
        <p:spPr>
          <a:xfrm>
            <a:off x="7558465" y="5348288"/>
            <a:ext cx="3795335" cy="307777"/>
          </a:xfrm>
          <a:prstGeom prst="rect">
            <a:avLst/>
          </a:prstGeom>
        </p:spPr>
        <p:txBody>
          <a:bodyPr wrap="square">
            <a:spAutoFit/>
          </a:bodyPr>
          <a:lstStyle/>
          <a:p>
            <a:pPr algn="ctr"/>
            <a:r>
              <a:rPr lang="pt-BR" sz="1400" dirty="0"/>
              <a:t>Evolução da norma do vetor de pesos</a:t>
            </a:r>
          </a:p>
        </p:txBody>
      </p:sp>
      <mc:AlternateContent xmlns:mc="http://schemas.openxmlformats.org/markup-compatibility/2006" xmlns:a14="http://schemas.microsoft.com/office/drawing/2010/main">
        <mc:Choice Requires="a14">
          <p:sp>
            <p:nvSpPr>
              <p:cNvPr id="11" name="Content Placeholder 2"/>
              <p:cNvSpPr>
                <a:spLocks noGrp="1"/>
              </p:cNvSpPr>
              <p:nvPr>
                <p:ph idx="1"/>
              </p:nvPr>
            </p:nvSpPr>
            <p:spPr>
              <a:xfrm>
                <a:off x="838199" y="5996066"/>
                <a:ext cx="11139437" cy="731304"/>
              </a:xfrm>
            </p:spPr>
            <p:txBody>
              <a:bodyPr>
                <a:normAutofit fontScale="92500" lnSpcReduction="10000"/>
              </a:bodyPr>
              <a:lstStyle/>
              <a:p>
                <a:r>
                  <a:rPr lang="pt-BR" dirty="0"/>
                  <a:t>Conforme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aumenta, os pesos diminuem e consequentemente a norma do vetor de pesos.</a:t>
                </a:r>
              </a:p>
            </p:txBody>
          </p:sp>
        </mc:Choice>
        <mc:Fallback xmlns="">
          <p:sp>
            <p:nvSpPr>
              <p:cNvPr id="11" name="Content Placeholder 2"/>
              <p:cNvSpPr>
                <a:spLocks noGrp="1" noRot="1" noChangeAspect="1" noMove="1" noResize="1" noEditPoints="1" noAdjustHandles="1" noChangeArrowheads="1" noChangeShapeType="1" noTextEdit="1"/>
              </p:cNvSpPr>
              <p:nvPr>
                <p:ph idx="1"/>
              </p:nvPr>
            </p:nvSpPr>
            <p:spPr>
              <a:xfrm>
                <a:off x="838199" y="5996066"/>
                <a:ext cx="11139437" cy="731304"/>
              </a:xfrm>
              <a:blipFill rotWithShape="0">
                <a:blip r:embed="rId4"/>
                <a:stretch>
                  <a:fillRect l="-821" t="-17500" b="-21667"/>
                </a:stretch>
              </a:blipFill>
            </p:spPr>
            <p:txBody>
              <a:bodyPr/>
              <a:lstStyle/>
              <a:p>
                <a:r>
                  <a:rPr lang="pt-BR">
                    <a:noFill/>
                  </a:rPr>
                  <a:t> </a:t>
                </a:r>
              </a:p>
            </p:txBody>
          </p:sp>
        </mc:Fallback>
      </mc:AlternateContent>
    </p:spTree>
    <p:extLst>
      <p:ext uri="{BB962C8B-B14F-4D97-AF65-F5344CB8AC3E}">
        <p14:creationId xmlns:p14="http://schemas.microsoft.com/office/powerpoint/2010/main" val="1132873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52231"/>
          </a:xfrm>
        </p:spPr>
        <p:txBody>
          <a:bodyPr/>
          <a:lstStyle/>
          <a:p>
            <a:r>
              <a:rPr lang="pt-BR" dirty="0"/>
              <a:t>Regressão Polinomial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549832"/>
                <a:ext cx="11084169" cy="5145436"/>
              </a:xfrm>
            </p:spPr>
            <p:txBody>
              <a:bodyPr>
                <a:normAutofit fontScale="92500" lnSpcReduction="20000"/>
              </a:bodyPr>
              <a:lstStyle/>
              <a:p>
                <a:r>
                  <a:rPr lang="pt-BR" dirty="0" smtClean="0"/>
                  <a:t>Um caso particular é obtido quando as </a:t>
                </a:r>
                <a:r>
                  <a:rPr lang="pt-BR" b="1" i="1" dirty="0" smtClean="0"/>
                  <a:t>funções-base</a:t>
                </a:r>
                <a:r>
                  <a:rPr lang="pt-BR" dirty="0" smtClean="0"/>
                  <a:t> são compostas por potências dos atributos, por exemplo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4</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3</m:t>
                              </m:r>
                            </m:sub>
                          </m:sSub>
                        </m:e>
                        <m:sup>
                          <m:r>
                            <a:rPr lang="pt-BR" i="1">
                              <a:latin typeface="Cambria Math" panose="02040503050406030204" pitchFamily="18" charset="0"/>
                            </a:rPr>
                            <m:t>2</m:t>
                          </m:r>
                        </m:sup>
                      </m:s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5</m:t>
                          </m:r>
                        </m:sub>
                      </m:sSub>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3</m:t>
                          </m:r>
                        </m:sup>
                      </m:sSup>
                    </m:oMath>
                  </m:oMathPara>
                </a14:m>
                <a:endParaRPr lang="pt-BR" dirty="0" smtClean="0"/>
              </a:p>
              <a:p>
                <a:r>
                  <a:rPr lang="pt-BR" dirty="0" smtClean="0"/>
                  <a:t>Por </a:t>
                </a:r>
                <a:r>
                  <a:rPr lang="pt-BR" dirty="0"/>
                  <a:t>simplicidade</a:t>
                </a:r>
                <a:r>
                  <a:rPr lang="pt-BR" dirty="0" smtClean="0"/>
                  <a:t>, para nossa análise, nós vamos </a:t>
                </a:r>
                <a:r>
                  <a:rPr lang="pt-BR" dirty="0"/>
                  <a:t>considerar o seguinte modelo de </a:t>
                </a:r>
                <a:r>
                  <a:rPr lang="pt-BR" b="1" i="1" dirty="0"/>
                  <a:t>regressão </a:t>
                </a:r>
                <a:r>
                  <a:rPr lang="pt-BR" b="1" i="1" dirty="0" smtClean="0"/>
                  <a:t>polinomial em uma váriável</a:t>
                </a:r>
                <a:endParaRPr lang="pt-BR" dirty="0"/>
              </a:p>
              <a:p>
                <a:pPr marL="0" indent="0" algn="ctr">
                  <a:buNone/>
                </a:pP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2</m:t>
                        </m:r>
                      </m:sup>
                    </m:sSup>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𝑀</m:t>
                        </m:r>
                      </m:sub>
                    </m:sSub>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𝑀</m:t>
                        </m:r>
                      </m:sup>
                    </m:sSup>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i="1" dirty="0"/>
                  <a:t>.</a:t>
                </a:r>
              </a:p>
              <a:p>
                <a:pPr marL="0" indent="0">
                  <a:buNone/>
                </a:pPr>
                <a:r>
                  <a:rPr lang="pt-BR" dirty="0"/>
                  <a:t>   onde o vetor de </a:t>
                </a:r>
                <a:r>
                  <a:rPr lang="pt-BR" b="1" i="1" dirty="0"/>
                  <a:t>funções-base </a:t>
                </a:r>
                <a:r>
                  <a:rPr lang="pt-BR" dirty="0"/>
                  <a:t>é dado por</a:t>
                </a:r>
              </a:p>
              <a:p>
                <a:pPr marL="0" indent="0" algn="ctr">
                  <a:buNone/>
                </a:pPr>
                <a14:m>
                  <m:oMath xmlns:m="http://schemas.openxmlformats.org/officeDocument/2006/math">
                    <m:r>
                      <m:rPr>
                        <m:sty m:val="p"/>
                      </m:rPr>
                      <a:rPr lang="pt-BR" i="1">
                        <a:latin typeface="Cambria Math" panose="02040503050406030204" pitchFamily="18" charset="0"/>
                      </a:rPr>
                      <m:t>Φ</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𝑖</m:t>
                            </m:r>
                          </m:e>
                        </m:d>
                        <m:r>
                          <a:rPr lang="pt-BR" b="1" i="1" smtClean="0">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𝑀</m:t>
                            </m:r>
                          </m:sup>
                        </m:s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smtClean="0"/>
                  <a:t>.</a:t>
                </a:r>
              </a:p>
              <a:p>
                <a:r>
                  <a:rPr lang="pt-BR" i="1" dirty="0" smtClean="0"/>
                  <a:t>“Qualquer função contínua no intervalo fechado [a, b] pode ser uniformemente aproximada tão bem quanto desejado por um polinômio”,</a:t>
                </a:r>
                <a:r>
                  <a:rPr lang="pt-BR" dirty="0" smtClean="0"/>
                  <a:t> </a:t>
                </a:r>
                <a:r>
                  <a:rPr lang="pt-BR" b="1" i="1" dirty="0" smtClean="0"/>
                  <a:t>Teorema da aproximação de Weierstrass</a:t>
                </a:r>
                <a:r>
                  <a:rPr lang="pt-BR" dirty="0" smtClean="0"/>
                  <a:t>.</a:t>
                </a:r>
              </a:p>
              <a:p>
                <a:r>
                  <a:rPr lang="pt-BR" dirty="0" smtClean="0"/>
                  <a:t>Um problema que se agrava com modelos polinomiais é a presença de outliers nos dados de treinamento. Um único ponto outlier pode </a:t>
                </a:r>
                <a:r>
                  <a:rPr lang="pt-BR" b="1" i="1" dirty="0" smtClean="0"/>
                  <a:t>perturbar</a:t>
                </a:r>
                <a:r>
                  <a:rPr lang="pt-BR" dirty="0" smtClean="0"/>
                  <a:t> o modelo obtido, ou seja, afetar o treinamento do modelo.</a:t>
                </a:r>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549832"/>
                <a:ext cx="11084169" cy="5145436"/>
              </a:xfrm>
              <a:blipFill rotWithShape="0">
                <a:blip r:embed="rId3"/>
                <a:stretch>
                  <a:fillRect l="-825" t="-2962" r="-660"/>
                </a:stretch>
              </a:blipFill>
            </p:spPr>
            <p:txBody>
              <a:bodyPr/>
              <a:lstStyle/>
              <a:p>
                <a:r>
                  <a:rPr lang="pt-BR">
                    <a:noFill/>
                  </a:rPr>
                  <a:t> </a:t>
                </a:r>
              </a:p>
            </p:txBody>
          </p:sp>
        </mc:Fallback>
      </mc:AlternateContent>
      <p:sp>
        <p:nvSpPr>
          <p:cNvPr id="4" name="TextBox 3"/>
          <p:cNvSpPr txBox="1"/>
          <p:nvPr/>
        </p:nvSpPr>
        <p:spPr>
          <a:xfrm>
            <a:off x="5842737" y="6325936"/>
            <a:ext cx="6079631" cy="369332"/>
          </a:xfrm>
          <a:prstGeom prst="rect">
            <a:avLst/>
          </a:prstGeom>
          <a:noFill/>
        </p:spPr>
        <p:txBody>
          <a:bodyPr wrap="square" rtlCol="0">
            <a:spAutoFit/>
          </a:bodyPr>
          <a:lstStyle>
            <a:defPPr>
              <a:defRPr lang="nl-BE"/>
            </a:defPPr>
          </a:lstStyle>
          <a:p>
            <a:r>
              <a:rPr lang="pt-BR" dirty="0">
                <a:solidFill>
                  <a:srgbClr val="00B0F0"/>
                </a:solidFill>
              </a:rPr>
              <a:t>Exemplo: polynomial_regression_example_with_outliers.ipynb</a:t>
            </a:r>
          </a:p>
        </p:txBody>
      </p:sp>
    </p:spTree>
    <p:extLst>
      <p:ext uri="{BB962C8B-B14F-4D97-AF65-F5344CB8AC3E}">
        <p14:creationId xmlns:p14="http://schemas.microsoft.com/office/powerpoint/2010/main" val="249402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LASSO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08961" cy="4351338"/>
              </a:xfrm>
            </p:spPr>
            <p:txBody>
              <a:bodyPr>
                <a:normAutofit fontScale="85000" lnSpcReduction="10000"/>
              </a:bodyPr>
              <a:lstStyle/>
              <a:p>
                <a:pPr marL="0" indent="0">
                  <a:buNone/>
                </a:pPr>
                <a:r>
                  <a:rPr lang="pt-BR" dirty="0"/>
                  <a:t>Diferentemente da regressão de Ridge, a </a:t>
                </a:r>
                <a:r>
                  <a:rPr lang="pt-BR" b="1" i="1" dirty="0"/>
                  <a:t>regressão LASSO </a:t>
                </a:r>
                <a:r>
                  <a:rPr lang="pt-BR" dirty="0"/>
                  <a:t>(Least Absolute Shrinkage and Selection Operator) adiciona à função de erro um termo de penalização proporcional à </a:t>
                </a:r>
                <a:r>
                  <a:rPr lang="pt-BR" b="1" dirty="0"/>
                  <a:t>norma (L1) </a:t>
                </a:r>
                <a:r>
                  <a:rPr lang="pt-BR" dirty="0"/>
                  <a:t>do vetor de pesos.</a:t>
                </a:r>
              </a:p>
              <a:p>
                <a:pPr marL="0" indent="0" algn="ctr">
                  <a:buNone/>
                </a:pPr>
                <a14:m>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d>
                          <m:dPr>
                            <m:ctrlPr>
                              <a:rPr lang="pt-BR" b="1" i="1" smtClean="0">
                                <a:latin typeface="Cambria Math" panose="02040503050406030204" pitchFamily="18" charset="0"/>
                              </a:rPr>
                            </m:ctrlPr>
                          </m:dPr>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e>
                        </m:d>
                      </m:e>
                    </m:func>
                  </m:oMath>
                </a14:m>
                <a:r>
                  <a:rPr lang="pt-BR" dirty="0" smtClean="0"/>
                  <a:t>,</a:t>
                </a:r>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nary>
                      <m:naryPr>
                        <m:chr m:val="∑"/>
                        <m:limLoc m:val="subSup"/>
                        <m:ctrlPr>
                          <a:rPr lang="pt-BR" i="1">
                            <a:latin typeface="Cambria Math" panose="02040503050406030204" pitchFamily="18" charset="0"/>
                            <a:ea typeface="Cambria Math" panose="02040503050406030204" pitchFamily="18" charset="0"/>
                          </a:rPr>
                        </m:ctrlPr>
                      </m:naryPr>
                      <m:sub>
                        <m:r>
                          <m:rPr>
                            <m:brk m:alnAt="25"/>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d>
                          <m:dPr>
                            <m:begChr m:val="|"/>
                            <m:endChr m:val="|"/>
                            <m:ctrlPr>
                              <a:rPr lang="pt-BR" i="1" smtClean="0">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e>
                        </m:d>
                      </m:e>
                    </m:nary>
                    <m:r>
                      <a:rPr lang="pt-BR" b="0" i="0">
                        <a:latin typeface="Cambria Math" panose="02040503050406030204" pitchFamily="18" charset="0"/>
                        <a:ea typeface="Cambria Math" panose="02040503050406030204" pitchFamily="18" charset="0"/>
                      </a:rPr>
                      <m:t> </m:t>
                    </m:r>
                    <m:r>
                      <m:rPr>
                        <m:sty m:val="p"/>
                      </m:rPr>
                      <a:rPr lang="pt-BR" b="0" i="0" smtClean="0">
                        <a:latin typeface="Cambria Math" panose="02040503050406030204" pitchFamily="18" charset="0"/>
                        <a:ea typeface="Cambria Math" panose="02040503050406030204" pitchFamily="18" charset="0"/>
                      </a:rPr>
                      <m:t>e</m:t>
                    </m:r>
                  </m:oMath>
                </a14:m>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≥0 </m:t>
                    </m:r>
                  </m:oMath>
                </a14:m>
                <a:r>
                  <a:rPr lang="pt-BR" dirty="0"/>
                  <a:t>é o </a:t>
                </a:r>
                <a:r>
                  <a:rPr lang="pt-BR" b="1" i="1" dirty="0"/>
                  <a:t>fator de regularização</a:t>
                </a:r>
                <a:r>
                  <a:rPr lang="pt-BR" dirty="0" smtClean="0"/>
                  <a:t>.</a:t>
                </a:r>
              </a:p>
              <a:p>
                <a:pPr marL="0" indent="0">
                  <a:buNone/>
                </a:pPr>
                <a:r>
                  <a:rPr lang="pt-BR" dirty="0" smtClean="0"/>
                  <a:t>Também podemos </a:t>
                </a:r>
                <a:r>
                  <a:rPr lang="pt-BR" dirty="0"/>
                  <a:t>re-escrever o problema de regularização acima como um problema de otimização com restrições da seguinte forma</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oMath>
                  </m:oMathPara>
                </a14:m>
                <a:endParaRPr lang="pt-BR" dirty="0"/>
              </a:p>
              <a:p>
                <a:pPr marL="0" indent="0">
                  <a:buNone/>
                </a:pPr>
                <a14:m>
                  <m:oMathPara xmlns:m="http://schemas.openxmlformats.org/officeDocument/2006/math">
                    <m:oMathParaPr>
                      <m:jc m:val="centerGroup"/>
                    </m:oMathParaPr>
                    <m:oMath xmlns:m="http://schemas.openxmlformats.org/officeDocument/2006/math">
                      <m:r>
                        <m:rPr>
                          <m:sty m:val="p"/>
                        </m:rPr>
                        <a:rPr lang="pt-BR" i="1">
                          <a:latin typeface="Cambria Math" panose="02040503050406030204" pitchFamily="18" charset="0"/>
                        </a:rPr>
                        <m:t>s</m:t>
                      </m:r>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a:t> restringe a magnitude dos pesos e é inversamente proporcional à </a:t>
                </a:r>
                <a14:m>
                  <m:oMath xmlns:m="http://schemas.openxmlformats.org/officeDocument/2006/math">
                    <m:r>
                      <a:rPr lang="pt-BR" i="1">
                        <a:latin typeface="Cambria Math" panose="02040503050406030204" pitchFamily="18" charset="0"/>
                        <a:ea typeface="Cambria Math" panose="02040503050406030204" pitchFamily="18" charset="0"/>
                      </a:rPr>
                      <m:t>𝜆</m:t>
                    </m:r>
                  </m:oMath>
                </a14:m>
                <a:endParaRPr lang="pt-BR" b="1" i="1" dirty="0"/>
              </a:p>
              <a:p>
                <a:pPr marL="0" indent="0">
                  <a:buNone/>
                </a:pPr>
                <a:r>
                  <a:rPr lang="pt-BR" b="1" dirty="0"/>
                  <a:t>OBS</a:t>
                </a:r>
                <a:r>
                  <a:rPr lang="pt-BR" dirty="0"/>
                  <a:t>: Assim como na regressão de Ridge,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0</m:t>
                        </m:r>
                      </m:sub>
                    </m:sSub>
                  </m:oMath>
                </a14:m>
                <a:r>
                  <a:rPr lang="pt-BR" dirty="0"/>
                  <a:t> também não faz parte do cálculo da norma.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8961" cy="4351338"/>
              </a:xfrm>
              <a:blipFill rotWithShape="0">
                <a:blip r:embed="rId3"/>
                <a:stretch>
                  <a:fillRect l="-878" t="-2661" r="-55" b="-700"/>
                </a:stretch>
              </a:blipFill>
            </p:spPr>
            <p:txBody>
              <a:bodyPr/>
              <a:lstStyle/>
              <a:p>
                <a:r>
                  <a:rPr lang="pt-BR">
                    <a:noFill/>
                  </a:rPr>
                  <a:t> </a:t>
                </a:r>
              </a:p>
            </p:txBody>
          </p:sp>
        </mc:Fallback>
      </mc:AlternateContent>
      <p:sp>
        <p:nvSpPr>
          <p:cNvPr id="4" name="Rectangle 3"/>
          <p:cNvSpPr/>
          <p:nvPr/>
        </p:nvSpPr>
        <p:spPr>
          <a:xfrm>
            <a:off x="7117257" y="2739862"/>
            <a:ext cx="832944" cy="485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70039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105"/>
            <a:ext cx="10515600" cy="725121"/>
          </a:xfrm>
        </p:spPr>
        <p:txBody>
          <a:bodyPr/>
          <a:lstStyle/>
          <a:p>
            <a:r>
              <a:rPr lang="pt-BR" dirty="0"/>
              <a:t>LASSO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090246"/>
                <a:ext cx="11136086" cy="2995263"/>
              </a:xfrm>
            </p:spPr>
            <p:txBody>
              <a:bodyPr>
                <a:normAutofit fontScale="92500" lnSpcReduction="20000"/>
              </a:bodyPr>
              <a:lstStyle/>
              <a:p>
                <a:r>
                  <a:rPr lang="pt-BR" dirty="0" smtClean="0"/>
                  <a:t>A regularização com </a:t>
                </a:r>
                <a:r>
                  <a:rPr lang="pt-BR" b="1" i="1" dirty="0" smtClean="0"/>
                  <a:t>norma L1 </a:t>
                </a:r>
                <a:r>
                  <a:rPr lang="pt-BR" dirty="0" smtClean="0"/>
                  <a:t>tem como vantagem a produção de </a:t>
                </a:r>
                <a:r>
                  <a:rPr lang="pt-BR" b="1" i="1" dirty="0" smtClean="0"/>
                  <a:t>modelos esparsos</a:t>
                </a:r>
                <a:r>
                  <a:rPr lang="pt-BR" dirty="0" smtClean="0"/>
                  <a:t>.</a:t>
                </a:r>
              </a:p>
              <a:p>
                <a:r>
                  <a:rPr lang="pt-BR" dirty="0" smtClean="0"/>
                  <a:t>Ou seja, a </a:t>
                </a:r>
                <a:r>
                  <a:rPr lang="pt-BR" b="1" dirty="0"/>
                  <a:t>vantagem</a:t>
                </a:r>
                <a:r>
                  <a:rPr lang="pt-BR" dirty="0"/>
                  <a:t> da regressão LASSO está no fato de que vários elementos do vetor </a:t>
                </a:r>
                <a:r>
                  <a:rPr lang="pt-BR" dirty="0" smtClean="0"/>
                  <a:t>de pesos </a:t>
                </a:r>
                <a:r>
                  <a:rPr lang="pt-BR" dirty="0"/>
                  <a:t>acabam sendo </a:t>
                </a:r>
                <a:r>
                  <a:rPr lang="pt-BR" b="1" i="1" dirty="0" smtClean="0"/>
                  <a:t>anulados</a:t>
                </a:r>
                <a:r>
                  <a:rPr lang="pt-BR" dirty="0" smtClean="0"/>
                  <a:t>, mostrando efetivamente que os pesos correspondentes são irrelevantes. </a:t>
                </a:r>
              </a:p>
              <a:p>
                <a:r>
                  <a:rPr lang="pt-BR" dirty="0" smtClean="0"/>
                  <a:t>Isso </a:t>
                </a:r>
                <a:r>
                  <a:rPr lang="pt-BR" dirty="0"/>
                  <a:t>sugere a ocorrência implícita de um processo de </a:t>
                </a:r>
                <a:r>
                  <a:rPr lang="pt-BR" b="1" i="1" dirty="0"/>
                  <a:t>seleção de variáveis</a:t>
                </a:r>
                <a:r>
                  <a:rPr lang="pt-BR" dirty="0"/>
                  <a:t>, e leva a </a:t>
                </a:r>
                <a:r>
                  <a:rPr lang="pt-BR" b="1" i="1" dirty="0"/>
                  <a:t>modelos</a:t>
                </a:r>
                <a:r>
                  <a:rPr lang="pt-BR" dirty="0"/>
                  <a:t> </a:t>
                </a:r>
                <a:r>
                  <a:rPr lang="pt-BR" dirty="0" smtClean="0"/>
                  <a:t>mais </a:t>
                </a:r>
                <a:r>
                  <a:rPr lang="pt-BR" b="1" i="1" dirty="0"/>
                  <a:t>regulares</a:t>
                </a:r>
                <a:r>
                  <a:rPr lang="pt-BR" dirty="0"/>
                  <a:t>, ou seja, </a:t>
                </a:r>
                <a:r>
                  <a:rPr lang="pt-BR" b="1" i="1" dirty="0"/>
                  <a:t>menos complexos</a:t>
                </a:r>
                <a:r>
                  <a:rPr lang="pt-BR" dirty="0"/>
                  <a:t>.</a:t>
                </a:r>
              </a:p>
              <a:p>
                <a:r>
                  <a:rPr lang="pt-BR" b="1" dirty="0"/>
                  <a:t>Desvantagem</a:t>
                </a:r>
                <a:r>
                  <a:rPr lang="pt-BR" dirty="0"/>
                  <a:t>: como a </a:t>
                </a:r>
                <a:r>
                  <a:rPr lang="pt-BR" b="1" i="1" dirty="0"/>
                  <a:t>norma</a:t>
                </a:r>
                <a:r>
                  <a:rPr lang="pt-BR" dirty="0"/>
                  <a:t> não possui derivada no ponto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r>
                      <a:rPr lang="pt-BR" i="1">
                        <a:latin typeface="Cambria Math" panose="02040503050406030204" pitchFamily="18" charset="0"/>
                        <a:ea typeface="Cambria Math" panose="02040503050406030204" pitchFamily="18" charset="0"/>
                      </a:rPr>
                      <m:t>=0, ∀</m:t>
                    </m:r>
                    <m:r>
                      <a:rPr lang="pt-BR" i="1">
                        <a:latin typeface="Cambria Math" panose="02040503050406030204" pitchFamily="18" charset="0"/>
                        <a:ea typeface="Cambria Math" panose="02040503050406030204" pitchFamily="18" charset="0"/>
                      </a:rPr>
                      <m:t>𝑖</m:t>
                    </m:r>
                  </m:oMath>
                </a14:m>
                <a:r>
                  <a:rPr lang="pt-BR" dirty="0"/>
                  <a:t>, o problema da minimização não possui solução em forma fechada.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090246"/>
                <a:ext cx="11136086" cy="2995263"/>
              </a:xfrm>
              <a:blipFill rotWithShape="0">
                <a:blip r:embed="rId3"/>
                <a:stretch>
                  <a:fillRect l="-876" t="-5092" b="-5092"/>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953" t="9762" r="6666" b="3095"/>
          <a:stretch/>
        </p:blipFill>
        <p:spPr>
          <a:xfrm>
            <a:off x="838200" y="4085509"/>
            <a:ext cx="2939143" cy="2772491"/>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4463144" y="4527008"/>
                <a:ext cx="7097486" cy="1938992"/>
              </a:xfrm>
              <a:prstGeom prst="rect">
                <a:avLst/>
              </a:prstGeom>
            </p:spPr>
            <p:txBody>
              <a:bodyPr wrap="square">
                <a:spAutoFit/>
              </a:bodyPr>
              <a:lstStyle/>
              <a:p>
                <a:r>
                  <a:rPr lang="pt-BR" sz="2400" dirty="0"/>
                  <a:t>Por exemplo, na figura ao lado foi utilizado um polinômio de ordem 10, onde a linha em vermelho, com  </a:t>
                </a:r>
                <a14:m>
                  <m:oMath xmlns:m="http://schemas.openxmlformats.org/officeDocument/2006/math">
                    <m:r>
                      <a:rPr lang="pt-BR" sz="2400" i="1">
                        <a:latin typeface="Cambria Math" panose="02040503050406030204" pitchFamily="18" charset="0"/>
                        <a:ea typeface="Cambria Math" panose="02040503050406030204" pitchFamily="18" charset="0"/>
                      </a:rPr>
                      <m:t>𝜆</m:t>
                    </m:r>
                  </m:oMath>
                </a14:m>
                <a:r>
                  <a:rPr lang="pt-BR" sz="2400" dirty="0"/>
                  <a:t> = 0.0315, parece quase linear pois todos os pesos dos atributos de grau mais alto do polinômio são iguais a zero. </a:t>
                </a:r>
              </a:p>
            </p:txBody>
          </p:sp>
        </mc:Choice>
        <mc:Fallback xmlns="">
          <p:sp>
            <p:nvSpPr>
              <p:cNvPr id="5" name="Rectangle 4"/>
              <p:cNvSpPr>
                <a:spLocks noRot="1" noChangeAspect="1" noMove="1" noResize="1" noEditPoints="1" noAdjustHandles="1" noChangeArrowheads="1" noChangeShapeType="1" noTextEdit="1"/>
              </p:cNvSpPr>
              <p:nvPr/>
            </p:nvSpPr>
            <p:spPr>
              <a:xfrm>
                <a:off x="4463144" y="4527008"/>
                <a:ext cx="7097486" cy="1938992"/>
              </a:xfrm>
              <a:prstGeom prst="rect">
                <a:avLst/>
              </a:prstGeom>
              <a:blipFill rotWithShape="0">
                <a:blip r:embed="rId5"/>
                <a:stretch>
                  <a:fillRect l="-1289" t="-2516" r="-773" b="-6289"/>
                </a:stretch>
              </a:blipFill>
            </p:spPr>
            <p:txBody>
              <a:bodyPr/>
              <a:lstStyle/>
              <a:p>
                <a:r>
                  <a:rPr lang="pt-BR">
                    <a:noFill/>
                  </a:rPr>
                  <a:t> </a:t>
                </a:r>
              </a:p>
            </p:txBody>
          </p:sp>
        </mc:Fallback>
      </mc:AlternateContent>
      <p:sp>
        <p:nvSpPr>
          <p:cNvPr id="6" name="Rectangle 5"/>
          <p:cNvSpPr/>
          <p:nvPr/>
        </p:nvSpPr>
        <p:spPr>
          <a:xfrm>
            <a:off x="8409844" y="6281334"/>
            <a:ext cx="3231526" cy="369332"/>
          </a:xfrm>
          <a:prstGeom prst="rect">
            <a:avLst/>
          </a:prstGeom>
        </p:spPr>
        <p:txBody>
          <a:bodyPr wrap="none">
            <a:spAutoFit/>
          </a:bodyPr>
          <a:lstStyle/>
          <a:p>
            <a:r>
              <a:rPr lang="pt-BR" dirty="0">
                <a:hlinkClick r:id="rId6"/>
              </a:rPr>
              <a:t>Exemplo: lasso_regression.ipynb</a:t>
            </a:r>
            <a:endParaRPr lang="pt-BR" dirty="0"/>
          </a:p>
        </p:txBody>
      </p:sp>
    </p:spTree>
    <p:extLst>
      <p:ext uri="{BB962C8B-B14F-4D97-AF65-F5344CB8AC3E}">
        <p14:creationId xmlns:p14="http://schemas.microsoft.com/office/powerpoint/2010/main" val="40491698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8860"/>
            <a:ext cx="10515600" cy="808067"/>
          </a:xfrm>
        </p:spPr>
        <p:txBody>
          <a:bodyPr/>
          <a:lstStyle/>
          <a:p>
            <a:r>
              <a:rPr lang="pt-BR" dirty="0" smtClean="0"/>
              <a:t>LASSO regression com gradiente descendente</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242204"/>
                <a:ext cx="11142306" cy="5615795"/>
              </a:xfrm>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rPr>
                                        <m:t>𝒂</m:t>
                                      </m:r>
                                    </m:e>
                                  </m:d>
                                </m:e>
                              </m:d>
                            </m:e>
                            <m:sup>
                              <m:r>
                                <a:rPr lang="pt-BR" i="1">
                                  <a:latin typeface="Cambria Math" panose="02040503050406030204" pitchFamily="18" charset="0"/>
                                </a:rPr>
                                <m:t>2</m:t>
                              </m:r>
                            </m:sup>
                          </m:sSup>
                        </m:e>
                      </m:nary>
                    </m:oMath>
                  </m:oMathPara>
                </a14:m>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
                        <m:sSubPr>
                          <m:ctrlPr>
                            <a:rPr lang="pt-BR" i="1" smtClean="0">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b="0" i="1" smtClean="0">
                              <a:latin typeface="Cambria Math" panose="02040503050406030204" pitchFamily="18" charset="0"/>
                              <a:ea typeface="Cambria Math" panose="02040503050406030204" pitchFamily="18" charset="0"/>
                            </a:rPr>
                            <m:t>1</m:t>
                          </m:r>
                        </m:sub>
                      </m:sSub>
                    </m:oMath>
                  </m:oMathPara>
                </a14:m>
                <a:endParaRPr lang="pt-BR" dirty="0" smtClean="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smtClean="0">
                                    <a:latin typeface="Cambria Math" panose="02040503050406030204" pitchFamily="18" charset="0"/>
                                    <a:ea typeface="Cambria Math" panose="02040503050406030204" pitchFamily="18" charset="0"/>
                                  </a:rPr>
                                </m:ctrlPr>
                              </m:accPr>
                              <m:e>
                                <m:r>
                                  <a:rPr lang="pt-BR" b="0" i="1" dirty="0" smtClean="0">
                                    <a:latin typeface="Cambria Math" panose="02040503050406030204" pitchFamily="18" charset="0"/>
                                    <a:ea typeface="Cambria Math" panose="02040503050406030204" pitchFamily="18" charset="0"/>
                                  </a:rPr>
                                  <m:t>𝑦</m:t>
                                </m:r>
                              </m:e>
                            </m:acc>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𝜆</m:t>
                    </m:r>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ea typeface="Cambria Math" panose="02040503050406030204" pitchFamily="18" charset="0"/>
                          </a:rPr>
                        </m:ctrlPr>
                      </m:sSubPr>
                      <m:e>
                        <m:r>
                          <m:rPr>
                            <m:sty m:val="p"/>
                          </m:rPr>
                          <a:rPr lang="pt-BR" b="0" i="0" smtClean="0">
                            <a:latin typeface="Cambria Math" panose="02040503050406030204" pitchFamily="18" charset="0"/>
                            <a:ea typeface="Cambria Math" panose="02040503050406030204" pitchFamily="18" charset="0"/>
                          </a:rPr>
                          <m:t>sign</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oMath>
                </a14:m>
                <a:r>
                  <a:rPr lang="nl-BE" dirty="0" smtClean="0"/>
                  <a:t>) ,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m:t>
                    </m:r>
                    <m:r>
                      <a:rPr lang="pt-BR" b="0" i="1" smtClean="0">
                        <a:latin typeface="Cambria Math" panose="02040503050406030204" pitchFamily="18" charset="0"/>
                      </a:rPr>
                      <m:t>𝐾</m:t>
                    </m:r>
                  </m:oMath>
                </a14:m>
                <a:endParaRPr lang="pt-BR" dirty="0" smtClean="0"/>
              </a:p>
              <a:p>
                <a:pPr marL="0" indent="0" algn="ctr">
                  <a:buNone/>
                </a:pP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r>
                              <a:rPr lang="pt-BR" i="1" dirty="0">
                                <a:latin typeface="Cambria Math" panose="02040503050406030204" pitchFamily="18" charset="0"/>
                              </a:rPr>
                              <m:t>−</m:t>
                            </m:r>
                            <m:acc>
                              <m:accPr>
                                <m:chr m:val="̂"/>
                                <m:ctrlPr>
                                  <a:rPr lang="pt-BR" i="1" dirty="0">
                                    <a:latin typeface="Cambria Math" panose="02040503050406030204" pitchFamily="18" charset="0"/>
                                    <a:ea typeface="Cambria Math" panose="02040503050406030204" pitchFamily="18" charset="0"/>
                                  </a:rPr>
                                </m:ctrlPr>
                              </m:accPr>
                              <m:e>
                                <m:r>
                                  <a:rPr lang="pt-BR" i="1" dirty="0">
                                    <a:latin typeface="Cambria Math" panose="02040503050406030204" pitchFamily="18" charset="0"/>
                                    <a:ea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nl-BE" dirty="0"/>
                  <a:t> ,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oMath>
                </a14:m>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r>
                            <a:rPr lang="el-GR" b="1" i="1">
                              <a:latin typeface="Cambria Math" panose="02040503050406030204" pitchFamily="18" charset="0"/>
                            </a:rPr>
                            <m:t>𝜱</m:t>
                          </m:r>
                        </m:e>
                        <m:sup>
                          <m:r>
                            <a:rPr lang="pt-BR" b="0" i="1" smtClean="0">
                              <a:latin typeface="Cambria Math" panose="02040503050406030204" pitchFamily="18" charset="0"/>
                            </a:rPr>
                            <m:t>𝑇</m:t>
                          </m:r>
                        </m:sup>
                      </m:sSup>
                      <m:d>
                        <m:dPr>
                          <m:ctrlPr>
                            <a:rPr lang="pt-BR" i="1" smtClean="0">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b="0" i="0" smtClean="0">
                          <a:latin typeface="Cambria Math" panose="02040503050406030204" pitchFamily="18" charset="0"/>
                        </a:rPr>
                        <m:t> +</m:t>
                      </m:r>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𝜆</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m:rPr>
                          <m:sty m:val="p"/>
                        </m:rPr>
                        <a:rPr lang="pt-BR" b="0" i="0" smtClean="0">
                          <a:latin typeface="Cambria Math" panose="02040503050406030204" pitchFamily="18" charset="0"/>
                          <a:ea typeface="Cambria Math" panose="02040503050406030204" pitchFamily="18" charset="0"/>
                        </a:rPr>
                        <m:t>sign</m:t>
                      </m:r>
                      <m:r>
                        <a:rPr lang="pt-BR" b="1"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rPr>
                        <m:t>𝒂</m:t>
                      </m:r>
                      <m:r>
                        <m:rPr>
                          <m:nor/>
                        </m:rPr>
                        <a:rPr lang="pt-BR" b="0" i="0" smtClean="0">
                          <a:latin typeface="Cambria Math" panose="02040503050406030204" pitchFamily="18" charset="0"/>
                        </a:rPr>
                        <m:t>)</m:t>
                      </m:r>
                      <m:r>
                        <m:rPr>
                          <m:nor/>
                        </m:rPr>
                        <a:rPr lang="pt-BR" dirty="0"/>
                        <m:t>,</m:t>
                      </m:r>
                      <m:r>
                        <m:rPr>
                          <m:nor/>
                        </m:rPr>
                        <a:rPr lang="pt-BR" b="0" i="0" dirty="0" smtClean="0"/>
                        <m:t> </m:t>
                      </m:r>
                      <m:r>
                        <a:rPr lang="pt-BR" b="0" i="1" dirty="0" smtClean="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𝑘</m:t>
                      </m:r>
                    </m:oMath>
                  </m:oMathPara>
                </a14:m>
                <a:endParaRPr lang="pt-BR" dirty="0" smtClean="0"/>
              </a:p>
              <a:p>
                <a:pPr marL="0" indent="0">
                  <a:buNone/>
                </a:pPr>
                <a:r>
                  <a:rPr lang="pt-BR" dirty="0"/>
                  <a:t>o</a:t>
                </a:r>
                <a:r>
                  <a:rPr lang="pt-BR" dirty="0" smtClean="0"/>
                  <a:t>nde </a:t>
                </a:r>
                <a14:m>
                  <m:oMath xmlns:m="http://schemas.openxmlformats.org/officeDocument/2006/math">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oMath>
                </a14:m>
                <a:r>
                  <a:rPr lang="pt-BR" dirty="0" smtClean="0"/>
                  <a:t> </a:t>
                </a:r>
                <a:r>
                  <a:rPr lang="pt-BR" dirty="0"/>
                  <a:t>é </a:t>
                </a:r>
                <a:r>
                  <a:rPr lang="pt-BR" dirty="0" smtClean="0"/>
                  <a:t>uma </a:t>
                </a:r>
                <a:r>
                  <a:rPr lang="pt-BR" dirty="0"/>
                  <a:t>matriz de identidade de tamanho </a:t>
                </a:r>
                <a14:m>
                  <m:oMath xmlns:m="http://schemas.openxmlformats.org/officeDocument/2006/math">
                    <m:r>
                      <a:rPr lang="pt-BR" i="1">
                        <a:latin typeface="Cambria Math" panose="02040503050406030204" pitchFamily="18" charset="0"/>
                      </a:rPr>
                      <m:t>𝐾</m:t>
                    </m:r>
                    <m:r>
                      <a:rPr lang="pt-BR" b="0" i="0" smtClean="0">
                        <a:latin typeface="Cambria Math" panose="02040503050406030204" pitchFamily="18" charset="0"/>
                      </a:rPr>
                      <m:t>+1</m:t>
                    </m:r>
                  </m:oMath>
                </a14:m>
                <a:r>
                  <a:rPr lang="pt-BR" dirty="0"/>
                  <a:t>, </a:t>
                </a:r>
                <a:r>
                  <a:rPr lang="pt-BR" dirty="0" smtClean="0"/>
                  <a:t>onde o </a:t>
                </a:r>
                <a:r>
                  <a:rPr lang="pt-BR" dirty="0"/>
                  <a:t>primeiro elemento é </a:t>
                </a:r>
                <a:r>
                  <a:rPr lang="pt-BR" dirty="0" smtClean="0"/>
                  <a:t>feito igual a </a:t>
                </a:r>
                <a:r>
                  <a:rPr lang="pt-BR" dirty="0"/>
                  <a:t>0 e a </a:t>
                </a:r>
                <a:r>
                  <a:rPr lang="pt-BR" dirty="0" smtClean="0"/>
                  <a:t>função sign ou </a:t>
                </a:r>
                <a:r>
                  <a:rPr lang="pt-BR" dirty="0"/>
                  <a:t>função de signum </a:t>
                </a:r>
                <a:r>
                  <a:rPr lang="pt-BR" dirty="0" smtClean="0"/>
                  <a:t>é </a:t>
                </a:r>
                <a:r>
                  <a:rPr lang="pt-BR" dirty="0"/>
                  <a:t>uma função matemática ímpar que extrai o sinal de um número real.</a:t>
                </a:r>
                <a:endParaRPr lang="pt-BR" dirty="0" smtClean="0"/>
              </a:p>
              <a:p>
                <a:pPr marL="0" indent="0" algn="ctr">
                  <a:buNone/>
                </a:pP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t> =</a:t>
                </a:r>
                <a:r>
                  <a:rPr lang="pt-BR" b="1" dirty="0">
                    <a:ea typeface="Cambria Math" panose="02040503050406030204" pitchFamily="18" charset="0"/>
                  </a:rPr>
                  <a:t> </a:t>
                </a:r>
                <a14:m>
                  <m:oMath xmlns:m="http://schemas.openxmlformats.org/officeDocument/2006/math">
                    <m:r>
                      <a:rPr lang="pt-BR" b="1" i="1">
                        <a:latin typeface="Cambria Math" panose="02040503050406030204" pitchFamily="18" charset="0"/>
                        <a:ea typeface="Cambria Math" panose="02040503050406030204" pitchFamily="18" charset="0"/>
                      </a:rPr>
                      <m:t>𝒂</m:t>
                    </m:r>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𝛼</m:t>
                    </m:r>
                    <m:d>
                      <m:dPr>
                        <m:begChr m:val="["/>
                        <m:endChr m:val="]"/>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rPr>
                            </m:ctrlPr>
                          </m:fPr>
                          <m:num>
                            <m:r>
                              <a:rPr lang="pt-BR" b="0" i="1" smtClean="0">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m:rPr>
                            <m:nor/>
                          </m:rP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𝜆</m:t>
                            </m:r>
                          </m:num>
                          <m:den>
                            <m:r>
                              <a:rPr lang="pt-BR" b="0" i="1" smtClean="0">
                                <a:latin typeface="Cambria Math" panose="02040503050406030204" pitchFamily="18" charset="0"/>
                              </a:rPr>
                              <m:t>2</m:t>
                            </m:r>
                          </m:den>
                        </m:f>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a:latin typeface="Cambria Math" panose="02040503050406030204" pitchFamily="18" charset="0"/>
                                <a:ea typeface="Cambria Math" panose="02040503050406030204" pitchFamily="18" charset="0"/>
                              </a:rPr>
                              <m:t>′</m:t>
                            </m:r>
                          </m:sup>
                        </m:sSup>
                        <m:r>
                          <m:rPr>
                            <m:sty m:val="p"/>
                          </m:rPr>
                          <a:rPr lang="pt-BR">
                            <a:latin typeface="Cambria Math" panose="02040503050406030204" pitchFamily="18" charset="0"/>
                            <a:ea typeface="Cambria Math" panose="02040503050406030204" pitchFamily="18" charset="0"/>
                          </a:rPr>
                          <m:t>sign</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𝒂</m:t>
                        </m:r>
                        <m:r>
                          <m:rPr>
                            <m:nor/>
                          </m:rPr>
                          <a:rPr lang="pt-BR">
                            <a:latin typeface="Cambria Math" panose="02040503050406030204" pitchFamily="18" charset="0"/>
                          </a:rPr>
                          <m:t>)</m:t>
                        </m:r>
                      </m:e>
                    </m:d>
                    <m:r>
                      <m:rPr>
                        <m:nor/>
                      </m:rPr>
                      <a:rPr lang="pt-BR" dirty="0"/>
                      <m:t>, </m:t>
                    </m:r>
                    <m:r>
                      <a:rPr lang="pt-BR" i="1" dirty="0">
                        <a:latin typeface="Cambria Math" panose="02040503050406030204" pitchFamily="18" charset="0"/>
                        <a:ea typeface="Cambria Math" panose="02040503050406030204" pitchFamily="18" charset="0"/>
                      </a:rPr>
                      <m:t>∀</m:t>
                    </m:r>
                    <m:r>
                      <a:rPr lang="pt-BR" i="1" dirty="0">
                        <a:latin typeface="Cambria Math" panose="02040503050406030204" pitchFamily="18" charset="0"/>
                        <a:ea typeface="Cambria Math" panose="02040503050406030204" pitchFamily="18" charset="0"/>
                      </a:rPr>
                      <m:t>𝑘</m:t>
                    </m:r>
                  </m:oMath>
                </a14:m>
                <a:endParaRPr lang="pt-BR"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242204"/>
                <a:ext cx="11142306" cy="5615795"/>
              </a:xfrm>
              <a:blipFill rotWithShape="0">
                <a:blip r:embed="rId3"/>
                <a:stretch>
                  <a:fillRect l="-985"/>
                </a:stretch>
              </a:blipFill>
            </p:spPr>
            <p:txBody>
              <a:bodyPr/>
              <a:lstStyle/>
              <a:p>
                <a:r>
                  <a:rPr lang="pt-BR">
                    <a:noFill/>
                  </a:rPr>
                  <a:t> </a:t>
                </a:r>
              </a:p>
            </p:txBody>
          </p:sp>
        </mc:Fallback>
      </mc:AlternateContent>
      <p:pic>
        <p:nvPicPr>
          <p:cNvPr id="1026" name="Picture 2" descr="https://upload.wikimedia.org/wikipedia/commons/thumb/4/4f/Signum_function.svg/300px-Signum_function.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550" y="3502725"/>
            <a:ext cx="1788124" cy="1436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457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Vantagem do LASSO sobre Ridge</a:t>
            </a:r>
            <a:endParaRPr lang="pt-BR" dirty="0"/>
          </a:p>
        </p:txBody>
      </p:sp>
      <p:sp>
        <p:nvSpPr>
          <p:cNvPr id="3" name="Content Placeholder 2"/>
          <p:cNvSpPr>
            <a:spLocks noGrp="1"/>
          </p:cNvSpPr>
          <p:nvPr>
            <p:ph idx="1"/>
          </p:nvPr>
        </p:nvSpPr>
        <p:spPr>
          <a:xfrm>
            <a:off x="838199" y="1825625"/>
            <a:ext cx="10979989" cy="4730450"/>
          </a:xfrm>
        </p:spPr>
        <p:txBody>
          <a:bodyPr>
            <a:normAutofit lnSpcReduction="10000"/>
          </a:bodyPr>
          <a:lstStyle/>
          <a:p>
            <a:r>
              <a:rPr lang="pt-BR" dirty="0"/>
              <a:t>A vantagem do LASSO sobre a regressão Ridge está na forma de diamante/losango </a:t>
            </a:r>
            <a:r>
              <a:rPr lang="pt-BR" dirty="0" smtClean="0"/>
              <a:t>da </a:t>
            </a:r>
            <a:r>
              <a:rPr lang="pt-BR" b="1" i="1" dirty="0" smtClean="0"/>
              <a:t>região de factibilidade </a:t>
            </a:r>
            <a:r>
              <a:rPr lang="pt-BR" dirty="0" smtClean="0"/>
              <a:t>criada pela </a:t>
            </a:r>
            <a:r>
              <a:rPr lang="pt-BR" dirty="0"/>
              <a:t>penalidade da norma L1, o que leva à eliminação de alguns dos pesos (i.e., </a:t>
            </a:r>
            <a:r>
              <a:rPr lang="pt-BR" dirty="0" smtClean="0"/>
              <a:t>os pesos </a:t>
            </a:r>
            <a:r>
              <a:rPr lang="pt-BR" dirty="0"/>
              <a:t>são zerados) rapidamente. </a:t>
            </a:r>
          </a:p>
          <a:p>
            <a:r>
              <a:rPr lang="pt-BR" dirty="0"/>
              <a:t>Isso significa que a regressão LASSO realiza a </a:t>
            </a:r>
            <a:r>
              <a:rPr lang="pt-BR" b="1" i="1" dirty="0"/>
              <a:t>seleção automática </a:t>
            </a:r>
            <a:r>
              <a:rPr lang="pt-BR" dirty="0"/>
              <a:t>de atributos, </a:t>
            </a:r>
            <a:r>
              <a:rPr lang="pt-BR" dirty="0" smtClean="0"/>
              <a:t>enquanto </a:t>
            </a:r>
            <a:r>
              <a:rPr lang="pt-BR" dirty="0"/>
              <a:t>a regressão Ridge não </a:t>
            </a:r>
            <a:r>
              <a:rPr lang="pt-BR" dirty="0" smtClean="0"/>
              <a:t>apresenta esta característica. </a:t>
            </a:r>
            <a:endParaRPr lang="pt-BR" dirty="0"/>
          </a:p>
          <a:p>
            <a:r>
              <a:rPr lang="pt-BR" dirty="0" smtClean="0"/>
              <a:t>Podemos </a:t>
            </a:r>
            <a:r>
              <a:rPr lang="pt-BR" dirty="0"/>
              <a:t>também</a:t>
            </a:r>
            <a:r>
              <a:rPr lang="pt-BR" dirty="0" smtClean="0"/>
              <a:t> </a:t>
            </a:r>
            <a:r>
              <a:rPr lang="pt-BR" dirty="0"/>
              <a:t>entender a diferença entre a </a:t>
            </a:r>
            <a:r>
              <a:rPr lang="pt-BR" dirty="0" smtClean="0"/>
              <a:t>regressões de Ridge </a:t>
            </a:r>
            <a:r>
              <a:rPr lang="pt-BR" dirty="0"/>
              <a:t>e LASSO ao compreender que, a </a:t>
            </a:r>
            <a:r>
              <a:rPr lang="pt-BR" dirty="0" smtClean="0"/>
              <a:t>penalização </a:t>
            </a:r>
            <a:r>
              <a:rPr lang="pt-BR" dirty="0"/>
              <a:t>L2 usada na </a:t>
            </a:r>
            <a:r>
              <a:rPr lang="pt-BR" dirty="0" smtClean="0"/>
              <a:t>regressão de Ridge </a:t>
            </a:r>
            <a:r>
              <a:rPr lang="pt-BR" dirty="0"/>
              <a:t>penaliza fortemente pesos grandes, mas quase não </a:t>
            </a:r>
            <a:r>
              <a:rPr lang="pt-BR" dirty="0" smtClean="0"/>
              <a:t>penaliza pesos </a:t>
            </a:r>
            <a:r>
              <a:rPr lang="pt-BR" dirty="0"/>
              <a:t>pequenos (devido ao quadrado na norma L2), enquanto a penalização L1 usada </a:t>
            </a:r>
            <a:r>
              <a:rPr lang="pt-BR" dirty="0" smtClean="0"/>
              <a:t>na regressão </a:t>
            </a:r>
            <a:r>
              <a:rPr lang="pt-BR" dirty="0"/>
              <a:t>LASSO penaliza apropriadamente até mesmo pesos pequenos</a:t>
            </a:r>
            <a:r>
              <a:rPr lang="pt-BR" dirty="0" smtClean="0"/>
              <a:t>.</a:t>
            </a:r>
            <a:endParaRPr lang="pt-BR" dirty="0"/>
          </a:p>
        </p:txBody>
      </p:sp>
    </p:spTree>
    <p:extLst>
      <p:ext uri="{BB962C8B-B14F-4D97-AF65-F5344CB8AC3E}">
        <p14:creationId xmlns:p14="http://schemas.microsoft.com/office/powerpoint/2010/main" val="2843796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575"/>
            <a:ext cx="10515600" cy="729157"/>
          </a:xfrm>
        </p:spPr>
        <p:txBody>
          <a:bodyPr/>
          <a:lstStyle/>
          <a:p>
            <a:r>
              <a:rPr lang="pt-BR" dirty="0"/>
              <a:t>Interpretação geométrica: LASSO vs. Ridge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1107" y="762857"/>
            <a:ext cx="2818638" cy="265049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4615" y="760567"/>
            <a:ext cx="2784967" cy="2652784"/>
          </a:xfrm>
          <a:prstGeom prst="rect">
            <a:avLst/>
          </a:prstGeom>
        </p:spPr>
      </p:pic>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465513" y="3517397"/>
                <a:ext cx="11471563" cy="3299038"/>
              </a:xfrm>
            </p:spPr>
            <p:txBody>
              <a:bodyPr>
                <a:normAutofit fontScale="85000" lnSpcReduction="20000"/>
              </a:bodyPr>
              <a:lstStyle/>
              <a:p>
                <a:r>
                  <a:rPr lang="pt-BR" dirty="0"/>
                  <a:t>Por que a regressão LASSO tem maior probabilidade de apresentar pesos iguais a zero?</a:t>
                </a:r>
              </a:p>
              <a:p>
                <a:r>
                  <a:rPr lang="pt-BR" dirty="0"/>
                  <a:t>Na figura, temos as curvas de nível da função de erro de um problema de regressão linear, bem como as regiões do </a:t>
                </a:r>
                <a:r>
                  <a:rPr lang="pt-BR" b="1" i="1" dirty="0"/>
                  <a:t>espaço </a:t>
                </a:r>
                <a:r>
                  <a:rPr lang="pt-BR" b="1" i="1" dirty="0" smtClean="0"/>
                  <a:t>de hipóteses </a:t>
                </a:r>
                <a:r>
                  <a:rPr lang="pt-BR" dirty="0" smtClean="0"/>
                  <a:t>em </a:t>
                </a:r>
                <a:r>
                  <a:rPr lang="pt-BR" dirty="0"/>
                  <a:t>que as restrições L2 (direita) e L1 (esquerda) são válidas, considerando o caso em que dois pesos estão sujeitos à regularização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a:t>
                </a:r>
              </a:p>
              <a:p>
                <a:r>
                  <a:rPr lang="pt-BR" dirty="0"/>
                  <a:t>A solução para ambos os métodos corresponde ao primeiro ponto em que as curvas de nível do erro interceptam a </a:t>
                </a:r>
                <a:r>
                  <a:rPr lang="pt-BR" b="1" i="1" dirty="0"/>
                  <a:t>região de factibilidade</a:t>
                </a:r>
                <a:r>
                  <a:rPr lang="pt-BR" dirty="0"/>
                  <a:t> (área em azul) das restrições. </a:t>
                </a:r>
              </a:p>
              <a:p>
                <a:r>
                  <a:rPr lang="pt-BR" dirty="0"/>
                  <a:t>A existência de </a:t>
                </a:r>
                <a:r>
                  <a:rPr lang="pt-BR" b="1" i="1" dirty="0"/>
                  <a:t>cantos</a:t>
                </a:r>
                <a:r>
                  <a:rPr lang="pt-BR" dirty="0"/>
                  <a:t> </a:t>
                </a:r>
                <a:r>
                  <a:rPr lang="pt-BR" dirty="0" smtClean="0"/>
                  <a:t>na </a:t>
                </a:r>
                <a:r>
                  <a:rPr lang="pt-BR" dirty="0"/>
                  <a:t>região de </a:t>
                </a:r>
                <a:r>
                  <a:rPr lang="pt-BR" b="1" i="1" dirty="0"/>
                  <a:t>factibilidade</a:t>
                </a:r>
                <a:r>
                  <a:rPr lang="pt-BR" dirty="0"/>
                  <a:t> </a:t>
                </a:r>
                <a:r>
                  <a:rPr lang="pt-BR" dirty="0" smtClean="0"/>
                  <a:t>da restrição </a:t>
                </a:r>
                <a:r>
                  <a:rPr lang="pt-BR" dirty="0"/>
                  <a:t>L1 (i.e.,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a14:m>
                <a:r>
                  <a:rPr lang="pt-BR" dirty="0"/>
                  <a:t>) aumenta as chances de alguns pesos assumirem o valor zero, só porque </a:t>
                </a:r>
                <a:r>
                  <a:rPr lang="pt-BR" dirty="0" smtClean="0"/>
                  <a:t>esses cantos são </a:t>
                </a:r>
                <a:r>
                  <a:rPr lang="pt-BR" dirty="0"/>
                  <a:t>pontudos</a:t>
                </a:r>
                <a:r>
                  <a:rPr lang="pt-BR" dirty="0" smtClean="0"/>
                  <a:t>. E claro, os cantos são os pontos que possuem um valor igual a 0 em alguma das dimensões (i.e., pesos).</a:t>
                </a:r>
                <a:endParaRPr lang="pt-BR" dirty="0"/>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465513" y="3517397"/>
                <a:ext cx="11471563" cy="3299038"/>
              </a:xfrm>
              <a:blipFill rotWithShape="0">
                <a:blip r:embed="rId5"/>
                <a:stretch>
                  <a:fillRect l="-691" t="-4251" r="-956" b="-4436"/>
                </a:stretch>
              </a:blipFill>
            </p:spPr>
            <p:txBody>
              <a:bodyPr/>
              <a:lstStyle/>
              <a:p>
                <a:r>
                  <a:rPr lang="pt-BR">
                    <a:noFill/>
                  </a:rPr>
                  <a:t> </a:t>
                </a:r>
              </a:p>
            </p:txBody>
          </p:sp>
        </mc:Fallback>
      </mc:AlternateContent>
      <p:sp>
        <p:nvSpPr>
          <p:cNvPr id="3" name="TextBox 2"/>
          <p:cNvSpPr txBox="1"/>
          <p:nvPr/>
        </p:nvSpPr>
        <p:spPr>
          <a:xfrm>
            <a:off x="4905069" y="1034947"/>
            <a:ext cx="861646" cy="369332"/>
          </a:xfrm>
          <a:prstGeom prst="rect">
            <a:avLst/>
          </a:prstGeom>
          <a:noFill/>
        </p:spPr>
        <p:txBody>
          <a:bodyPr wrap="square" rtlCol="0">
            <a:spAutoFit/>
          </a:bodyPr>
          <a:lstStyle/>
          <a:p>
            <a:r>
              <a:rPr lang="pt-BR" dirty="0" smtClean="0"/>
              <a:t>LASSO</a:t>
            </a:r>
            <a:endParaRPr lang="pt-BR" dirty="0"/>
          </a:p>
        </p:txBody>
      </p:sp>
      <p:sp>
        <p:nvSpPr>
          <p:cNvPr id="9" name="TextBox 8"/>
          <p:cNvSpPr txBox="1"/>
          <p:nvPr/>
        </p:nvSpPr>
        <p:spPr>
          <a:xfrm>
            <a:off x="8077936" y="1034947"/>
            <a:ext cx="861646" cy="369332"/>
          </a:xfrm>
          <a:prstGeom prst="rect">
            <a:avLst/>
          </a:prstGeom>
          <a:noFill/>
        </p:spPr>
        <p:txBody>
          <a:bodyPr wrap="square" rtlCol="0">
            <a:spAutoFit/>
          </a:bodyPr>
          <a:lstStyle/>
          <a:p>
            <a:r>
              <a:rPr lang="pt-BR" dirty="0" smtClean="0"/>
              <a:t>Ridge</a:t>
            </a:r>
            <a:endParaRPr lang="pt-BR" dirty="0"/>
          </a:p>
        </p:txBody>
      </p:sp>
      <mc:AlternateContent xmlns:mc="http://schemas.openxmlformats.org/markup-compatibility/2006" xmlns:a14="http://schemas.microsoft.com/office/drawing/2010/main">
        <mc:Choice Requires="a14">
          <p:sp>
            <p:nvSpPr>
              <p:cNvPr id="4" name="TextBox 3"/>
              <p:cNvSpPr txBox="1"/>
              <p:nvPr/>
            </p:nvSpPr>
            <p:spPr>
              <a:xfrm>
                <a:off x="226681" y="903732"/>
                <a:ext cx="2782525" cy="2308324"/>
              </a:xfrm>
              <a:prstGeom prst="rect">
                <a:avLst/>
              </a:prstGeom>
              <a:noFill/>
            </p:spPr>
            <p:txBody>
              <a:bodyPr wrap="square" rtlCol="0">
                <a:spAutoFit/>
              </a:bodyPr>
              <a:lstStyle/>
              <a:p>
                <a:r>
                  <a:rPr lang="pt-BR" dirty="0" smtClean="0"/>
                  <a:t>O quadrado azul representa o conjunto de pontos </a:t>
                </a:r>
                <a14:m>
                  <m:oMath xmlns:m="http://schemas.openxmlformats.org/officeDocument/2006/math">
                    <m:r>
                      <a:rPr lang="pt-BR" b="1" i="1" smtClean="0">
                        <a:latin typeface="Cambria Math" panose="02040503050406030204" pitchFamily="18" charset="0"/>
                      </a:rPr>
                      <m:t>𝒂</m:t>
                    </m:r>
                  </m:oMath>
                </a14:m>
                <a:r>
                  <a:rPr lang="pt-BR" dirty="0" smtClean="0"/>
                  <a:t> no espaço de pesos bidimensional que tenham norma L1 menor do que </a:t>
                </a:r>
                <a14:m>
                  <m:oMath xmlns:m="http://schemas.openxmlformats.org/officeDocument/2006/math">
                    <m:r>
                      <a:rPr lang="pt-BR" i="1">
                        <a:latin typeface="Cambria Math" panose="02040503050406030204" pitchFamily="18" charset="0"/>
                      </a:rPr>
                      <m:t>𝑐</m:t>
                    </m:r>
                  </m:oMath>
                </a14:m>
                <a:r>
                  <a:rPr lang="pt-BR" dirty="0" smtClean="0"/>
                  <a:t>. A solução deve estar em algum lugar dentro do quadrado.</a:t>
                </a:r>
                <a:endParaRPr lang="pt-BR" dirty="0"/>
              </a:p>
            </p:txBody>
          </p:sp>
        </mc:Choice>
        <mc:Fallback xmlns="">
          <p:sp>
            <p:nvSpPr>
              <p:cNvPr id="4" name="TextBox 3"/>
              <p:cNvSpPr txBox="1">
                <a:spLocks noRot="1" noChangeAspect="1" noMove="1" noResize="1" noEditPoints="1" noAdjustHandles="1" noChangeArrowheads="1" noChangeShapeType="1" noTextEdit="1"/>
              </p:cNvSpPr>
              <p:nvPr/>
            </p:nvSpPr>
            <p:spPr>
              <a:xfrm>
                <a:off x="226681" y="903732"/>
                <a:ext cx="2782525" cy="2308324"/>
              </a:xfrm>
              <a:prstGeom prst="rect">
                <a:avLst/>
              </a:prstGeom>
              <a:blipFill rotWithShape="0">
                <a:blip r:embed="rId6"/>
                <a:stretch>
                  <a:fillRect l="-1751" t="-1319" r="-2845" b="-316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130147" y="1034947"/>
                <a:ext cx="2806929" cy="2308324"/>
              </a:xfrm>
              <a:prstGeom prst="rect">
                <a:avLst/>
              </a:prstGeom>
              <a:noFill/>
            </p:spPr>
            <p:txBody>
              <a:bodyPr wrap="square" rtlCol="0">
                <a:spAutoFit/>
              </a:bodyPr>
              <a:lstStyle/>
              <a:p>
                <a:r>
                  <a:rPr lang="pt-BR" dirty="0" smtClean="0"/>
                  <a:t>O círculo azul representa o conjunto de pontos </a:t>
                </a:r>
                <a14:m>
                  <m:oMath xmlns:m="http://schemas.openxmlformats.org/officeDocument/2006/math">
                    <m:r>
                      <a:rPr lang="pt-BR" b="1" i="1" smtClean="0">
                        <a:latin typeface="Cambria Math" panose="02040503050406030204" pitchFamily="18" charset="0"/>
                      </a:rPr>
                      <m:t>𝒂</m:t>
                    </m:r>
                  </m:oMath>
                </a14:m>
                <a:r>
                  <a:rPr lang="pt-BR" dirty="0" smtClean="0"/>
                  <a:t> no espaço de pesos bidimensional que tenham norma L2 menor do que </a:t>
                </a:r>
                <a14:m>
                  <m:oMath xmlns:m="http://schemas.openxmlformats.org/officeDocument/2006/math">
                    <m:r>
                      <a:rPr lang="pt-BR" b="0" i="1" smtClean="0">
                        <a:latin typeface="Cambria Math" panose="02040503050406030204" pitchFamily="18" charset="0"/>
                      </a:rPr>
                      <m:t>𝑐</m:t>
                    </m:r>
                  </m:oMath>
                </a14:m>
                <a:r>
                  <a:rPr lang="pt-BR" dirty="0" smtClean="0"/>
                  <a:t>. </a:t>
                </a:r>
                <a:r>
                  <a:rPr lang="pt-BR" dirty="0"/>
                  <a:t>A solução deve estar em algum lugar dentro </a:t>
                </a:r>
                <a:r>
                  <a:rPr lang="pt-BR" dirty="0" smtClean="0"/>
                  <a:t>do círculo.</a:t>
                </a:r>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9130147" y="1034947"/>
                <a:ext cx="2806929" cy="2308324"/>
              </a:xfrm>
              <a:prstGeom prst="rect">
                <a:avLst/>
              </a:prstGeom>
              <a:blipFill rotWithShape="0">
                <a:blip r:embed="rId7"/>
                <a:stretch>
                  <a:fillRect l="-1957" t="-1587" b="-3439"/>
                </a:stretch>
              </a:blipFill>
            </p:spPr>
            <p:txBody>
              <a:bodyPr/>
              <a:lstStyle/>
              <a:p>
                <a:r>
                  <a:rPr lang="pt-BR">
                    <a:noFill/>
                  </a:rPr>
                  <a:t> </a:t>
                </a:r>
              </a:p>
            </p:txBody>
          </p:sp>
        </mc:Fallback>
      </mc:AlternateContent>
    </p:spTree>
    <p:extLst>
      <p:ext uri="{BB962C8B-B14F-4D97-AF65-F5344CB8AC3E}">
        <p14:creationId xmlns:p14="http://schemas.microsoft.com/office/powerpoint/2010/main" val="10412030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Elastic-net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908323" cy="4351338"/>
              </a:xfrm>
            </p:spPr>
            <p:txBody>
              <a:bodyPr>
                <a:normAutofit lnSpcReduction="10000"/>
              </a:bodyPr>
              <a:lstStyle/>
              <a:p>
                <a:r>
                  <a:rPr lang="pt-BR" dirty="0"/>
                  <a:t>Elastic-net é uma solução intermediária entre </a:t>
                </a:r>
                <a:r>
                  <a:rPr lang="pt-BR" dirty="0" smtClean="0"/>
                  <a:t>as regressões Ridge e </a:t>
                </a:r>
                <a:r>
                  <a:rPr lang="pt-BR" dirty="0"/>
                  <a:t>LASSO.</a:t>
                </a:r>
              </a:p>
              <a:p>
                <a:r>
                  <a:rPr lang="pt-BR" dirty="0"/>
                  <a:t>Ela nada mais é do que uma combinação entre as penalizações baseadas nas normas L1 e L2 do vetor de pesos.</a:t>
                </a:r>
              </a:p>
              <a:p>
                <a:pPr marL="0" indent="0" algn="ctr">
                  <a:buNone/>
                </a:pPr>
                <a14:m>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d>
                          <m:dPr>
                            <m:ctrlPr>
                              <a:rPr lang="pt-BR" b="1" i="1" smtClean="0">
                                <a:latin typeface="Cambria Math" panose="02040503050406030204" pitchFamily="18" charset="0"/>
                              </a:rPr>
                            </m:ctrlPr>
                          </m:dPr>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 </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𝜅</m:t>
                                </m:r>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e>
                            </m:d>
                          </m:e>
                        </m:d>
                      </m:e>
                    </m:func>
                  </m:oMath>
                </a14:m>
                <a:r>
                  <a:rPr lang="pt-BR" dirty="0" smtClean="0"/>
                  <a:t>,</a:t>
                </a:r>
                <a:endParaRPr lang="pt-BR" dirty="0"/>
              </a:p>
              <a:p>
                <a:pPr marL="0" indent="0">
                  <a:buNone/>
                </a:pPr>
                <a:r>
                  <a:rPr lang="pt-BR" dirty="0"/>
                  <a:t>   onde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b="0" i="1" smtClean="0">
                        <a:latin typeface="Cambria Math" panose="02040503050406030204" pitchFamily="18" charset="0"/>
                        <a:ea typeface="Cambria Math" panose="02040503050406030204" pitchFamily="18" charset="0"/>
                      </a:rPr>
                      <m:t> </m:t>
                    </m:r>
                    <m:r>
                      <a:rPr lang="pt-BR" i="1" smtClean="0">
                        <a:latin typeface="Cambria Math" panose="02040503050406030204" pitchFamily="18" charset="0"/>
                        <a:ea typeface="Cambria Math" panose="02040503050406030204" pitchFamily="18" charset="0"/>
                      </a:rPr>
                      <m:t>𝜖</m:t>
                    </m:r>
                    <m:r>
                      <a:rPr lang="pt-BR" b="0" i="1" smtClean="0">
                        <a:latin typeface="Cambria Math" panose="02040503050406030204" pitchFamily="18" charset="0"/>
                        <a:ea typeface="Cambria Math" panose="02040503050406030204" pitchFamily="18" charset="0"/>
                      </a:rPr>
                      <m:t> [0, 1]</m:t>
                    </m:r>
                  </m:oMath>
                </a14:m>
                <a:r>
                  <a:rPr lang="pt-BR" dirty="0"/>
                  <a:t>.</a:t>
                </a:r>
              </a:p>
              <a:p>
                <a:r>
                  <a:rPr lang="pt-BR" dirty="0"/>
                  <a:t>Quando </a:t>
                </a:r>
                <a14:m>
                  <m:oMath xmlns:m="http://schemas.openxmlformats.org/officeDocument/2006/math">
                    <m:r>
                      <a:rPr lang="pt-BR" i="1">
                        <a:latin typeface="Cambria Math" panose="02040503050406030204" pitchFamily="18" charset="0"/>
                        <a:ea typeface="Cambria Math" panose="02040503050406030204" pitchFamily="18" charset="0"/>
                      </a:rPr>
                      <m:t>𝜅</m:t>
                    </m:r>
                  </m:oMath>
                </a14:m>
                <a:r>
                  <a:rPr lang="pt-BR" dirty="0"/>
                  <a:t> = 0, a Elastic-net é equivalente </a:t>
                </a:r>
                <a:r>
                  <a:rPr lang="pt-BR" dirty="0" smtClean="0"/>
                  <a:t>a </a:t>
                </a:r>
                <a:r>
                  <a:rPr lang="pt-BR" dirty="0"/>
                  <a:t>Ridge regression, e quando </a:t>
                </a:r>
                <a14:m>
                  <m:oMath xmlns:m="http://schemas.openxmlformats.org/officeDocument/2006/math">
                    <m:r>
                      <a:rPr lang="pt-BR" i="1">
                        <a:latin typeface="Cambria Math" panose="02040503050406030204" pitchFamily="18" charset="0"/>
                        <a:ea typeface="Cambria Math" panose="02040503050406030204" pitchFamily="18" charset="0"/>
                      </a:rPr>
                      <m:t>𝜅</m:t>
                    </m:r>
                  </m:oMath>
                </a14:m>
                <a:r>
                  <a:rPr lang="pt-BR" dirty="0"/>
                  <a:t> = 1, ela é equivalente </a:t>
                </a:r>
                <a:r>
                  <a:rPr lang="pt-BR" dirty="0" smtClean="0"/>
                  <a:t>a </a:t>
                </a:r>
                <a:r>
                  <a:rPr lang="pt-BR" dirty="0"/>
                  <a:t>Regressão Lasso.</a:t>
                </a:r>
              </a:p>
              <a:p>
                <a:r>
                  <a:rPr lang="pt-BR" dirty="0"/>
                  <a:t>A seleção dos parâmetros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 </m:t>
                    </m:r>
                  </m:oMath>
                </a14:m>
                <a:r>
                  <a:rPr lang="pt-BR" dirty="0"/>
                  <a:t>e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 </m:t>
                    </m:r>
                  </m:oMath>
                </a14:m>
                <a:r>
                  <a:rPr lang="pt-BR" dirty="0"/>
                  <a:t>pode ser feita por meio de </a:t>
                </a:r>
                <a:r>
                  <a:rPr lang="pt-BR" b="1" dirty="0"/>
                  <a:t>validação cruzada</a:t>
                </a:r>
                <a:r>
                  <a:rPr lang="pt-BR" dirty="0"/>
                  <a:t>. Isso </a:t>
                </a:r>
                <a:r>
                  <a:rPr lang="pt-BR" dirty="0" smtClean="0"/>
                  <a:t>também se </a:t>
                </a:r>
                <a:r>
                  <a:rPr lang="pt-BR" dirty="0"/>
                  <a:t>aplica ao dois outros métodos anteriores.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908323" cy="4351338"/>
              </a:xfrm>
              <a:blipFill rotWithShape="0">
                <a:blip r:embed="rId3"/>
                <a:stretch>
                  <a:fillRect l="-950" t="-3081" r="-1564" b="-1961"/>
                </a:stretch>
              </a:blipFill>
            </p:spPr>
            <p:txBody>
              <a:bodyPr/>
              <a:lstStyle/>
              <a:p>
                <a:r>
                  <a:rPr lang="pt-BR">
                    <a:noFill/>
                  </a:rPr>
                  <a:t> </a:t>
                </a:r>
              </a:p>
            </p:txBody>
          </p:sp>
        </mc:Fallback>
      </mc:AlternateContent>
      <p:sp>
        <p:nvSpPr>
          <p:cNvPr id="4" name="Rectangle 3"/>
          <p:cNvSpPr/>
          <p:nvPr/>
        </p:nvSpPr>
        <p:spPr>
          <a:xfrm>
            <a:off x="7981920" y="6311900"/>
            <a:ext cx="3788794" cy="369332"/>
          </a:xfrm>
          <a:prstGeom prst="rect">
            <a:avLst/>
          </a:prstGeom>
        </p:spPr>
        <p:txBody>
          <a:bodyPr wrap="none">
            <a:spAutoFit/>
          </a:bodyPr>
          <a:lstStyle/>
          <a:p>
            <a:r>
              <a:rPr lang="pt-BR" dirty="0">
                <a:solidFill>
                  <a:srgbClr val="00B0F0"/>
                </a:solidFill>
              </a:rPr>
              <a:t>Exemplo: elastic_net_regression.ipynb</a:t>
            </a:r>
          </a:p>
        </p:txBody>
      </p:sp>
    </p:spTree>
    <p:extLst>
      <p:ext uri="{BB962C8B-B14F-4D97-AF65-F5344CB8AC3E}">
        <p14:creationId xmlns:p14="http://schemas.microsoft.com/office/powerpoint/2010/main" val="12040861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Quando utilizar regressão LASSO, Ridge ou Elastic-Net?</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pt-BR" b="1" dirty="0"/>
                  <a:t>Regressão de </a:t>
                </a:r>
                <a:r>
                  <a:rPr lang="pt-BR" b="1" dirty="0" smtClean="0"/>
                  <a:t>Ridge</a:t>
                </a:r>
                <a:r>
                  <a:rPr lang="pt-BR" dirty="0" smtClean="0"/>
                  <a:t>: </a:t>
                </a:r>
                <a:r>
                  <a:rPr lang="pt-BR" dirty="0"/>
                  <a:t>um bom </a:t>
                </a:r>
                <a:r>
                  <a:rPr lang="pt-BR" dirty="0" smtClean="0"/>
                  <a:t>começo. </a:t>
                </a:r>
                <a:r>
                  <a:rPr lang="pt-BR" dirty="0"/>
                  <a:t>No entanto, se </a:t>
                </a:r>
                <a:r>
                  <a:rPr lang="pt-BR" dirty="0" smtClean="0"/>
                  <a:t>você suspeitar que apenas </a:t>
                </a:r>
                <a:r>
                  <a:rPr lang="pt-BR" dirty="0"/>
                  <a:t>alguns atributos são realmente úteis, você deve preferir LASSO ou </a:t>
                </a:r>
                <a:r>
                  <a:rPr lang="pt-BR" dirty="0" smtClean="0"/>
                  <a:t>Elastic-Net.</a:t>
                </a:r>
              </a:p>
              <a:p>
                <a:r>
                  <a:rPr lang="pt-BR" b="1" dirty="0" smtClean="0"/>
                  <a:t>Regressão LASSO</a:t>
                </a:r>
                <a:r>
                  <a:rPr lang="pt-BR" dirty="0" smtClean="0"/>
                  <a:t>: </a:t>
                </a:r>
                <a:r>
                  <a:rPr lang="pt-BR" dirty="0"/>
                  <a:t>boa para </a:t>
                </a:r>
                <a:r>
                  <a:rPr lang="pt-BR" b="1" i="1" dirty="0"/>
                  <a:t>seleção </a:t>
                </a:r>
                <a:r>
                  <a:rPr lang="pt-BR" b="1" i="1" dirty="0" smtClean="0"/>
                  <a:t>automática de recursos</a:t>
                </a:r>
                <a:r>
                  <a:rPr lang="pt-BR" dirty="0" smtClean="0"/>
                  <a:t>. </a:t>
                </a:r>
                <a:r>
                  <a:rPr lang="pt-BR" dirty="0"/>
                  <a:t>No entanto, se o número de </a:t>
                </a:r>
                <a:r>
                  <a:rPr lang="pt-BR" dirty="0" smtClean="0"/>
                  <a:t>atributos for </a:t>
                </a:r>
                <a:r>
                  <a:rPr lang="pt-BR" dirty="0"/>
                  <a:t>maior que o número de </a:t>
                </a:r>
                <a:r>
                  <a:rPr lang="pt-BR" dirty="0" smtClean="0"/>
                  <a:t>exemplos de </a:t>
                </a:r>
                <a:r>
                  <a:rPr lang="pt-BR" dirty="0"/>
                  <a:t>treinamento, ou quando houver </a:t>
                </a:r>
                <a:r>
                  <a:rPr lang="pt-BR" dirty="0" smtClean="0"/>
                  <a:t>atributos fortemente correlacionados</a:t>
                </a:r>
                <a:r>
                  <a:rPr lang="pt-BR" dirty="0"/>
                  <a:t>, deve-se usar </a:t>
                </a:r>
                <a:r>
                  <a:rPr lang="pt-BR" dirty="0" smtClean="0"/>
                  <a:t>a regressão Elastic-Net.</a:t>
                </a:r>
                <a:endParaRPr lang="pt-BR" dirty="0"/>
              </a:p>
              <a:p>
                <a:r>
                  <a:rPr lang="pt-BR" b="1" dirty="0" smtClean="0"/>
                  <a:t>Elastic-Net</a:t>
                </a:r>
                <a:r>
                  <a:rPr lang="pt-BR" dirty="0" smtClean="0"/>
                  <a:t>: é mais versátil que as anteriores, </a:t>
                </a:r>
                <a:r>
                  <a:rPr lang="pt-BR" dirty="0"/>
                  <a:t>pois o parâmetro de </a:t>
                </a:r>
                <a:r>
                  <a:rPr lang="pt-BR" dirty="0" smtClean="0"/>
                  <a:t>elasticidade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 </m:t>
                    </m:r>
                  </m:oMath>
                </a14:m>
                <a:r>
                  <a:rPr lang="pt-BR" dirty="0"/>
                  <a:t>é ajustável. Uma proporção de 50% </a:t>
                </a:r>
                <a:r>
                  <a:rPr lang="pt-BR" dirty="0" smtClean="0"/>
                  <a:t>entre as penalizações L1 </a:t>
                </a:r>
                <a:r>
                  <a:rPr lang="pt-BR" dirty="0"/>
                  <a:t>e </a:t>
                </a:r>
                <a:r>
                  <a:rPr lang="pt-BR" dirty="0" smtClean="0"/>
                  <a:t>L2 é uma boa escolha para esse parâmetro.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2241" b="-140"/>
                </a:stretch>
              </a:blipFill>
            </p:spPr>
            <p:txBody>
              <a:bodyPr/>
              <a:lstStyle/>
              <a:p>
                <a:r>
                  <a:rPr lang="pt-BR">
                    <a:noFill/>
                  </a:rPr>
                  <a:t> </a:t>
                </a:r>
              </a:p>
            </p:txBody>
          </p:sp>
        </mc:Fallback>
      </mc:AlternateContent>
    </p:spTree>
    <p:extLst>
      <p:ext uri="{BB962C8B-B14F-4D97-AF65-F5344CB8AC3E}">
        <p14:creationId xmlns:p14="http://schemas.microsoft.com/office/powerpoint/2010/main" val="826854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Early stopping</a:t>
            </a:r>
          </a:p>
        </p:txBody>
      </p:sp>
      <p:sp>
        <p:nvSpPr>
          <p:cNvPr id="3" name="Content Placeholder 2"/>
          <p:cNvSpPr>
            <a:spLocks noGrp="1"/>
          </p:cNvSpPr>
          <p:nvPr>
            <p:ph idx="1"/>
          </p:nvPr>
        </p:nvSpPr>
        <p:spPr>
          <a:xfrm>
            <a:off x="838200" y="1690687"/>
            <a:ext cx="10961077" cy="4923473"/>
          </a:xfrm>
        </p:spPr>
        <p:txBody>
          <a:bodyPr vert="horz" lIns="91440" tIns="45720" rIns="91440" bIns="45720" rtlCol="0" anchor="t">
            <a:normAutofit/>
          </a:bodyPr>
          <a:lstStyle/>
          <a:p>
            <a:r>
              <a:rPr lang="pt-BR" dirty="0"/>
              <a:t>Uma maneira de se </a:t>
            </a:r>
            <a:r>
              <a:rPr lang="pt-BR" b="1" i="1" dirty="0"/>
              <a:t>regularizar</a:t>
            </a:r>
            <a:r>
              <a:rPr lang="pt-BR" dirty="0"/>
              <a:t> algoritmos de aprendizado iterativo, como o </a:t>
            </a:r>
            <a:r>
              <a:rPr lang="pt-BR" b="1" i="1" dirty="0"/>
              <a:t>gradiente descendente</a:t>
            </a:r>
            <a:r>
              <a:rPr lang="pt-BR" dirty="0"/>
              <a:t>, é interromper seu treinamento assim que o erro de validação começar a crescer de forma sistemática.</a:t>
            </a:r>
          </a:p>
          <a:p>
            <a:r>
              <a:rPr lang="pt-BR" dirty="0"/>
              <a:t>Essa abordagem é chamada de </a:t>
            </a:r>
            <a:r>
              <a:rPr lang="pt-BR" b="1" i="1" dirty="0"/>
              <a:t>early stopping </a:t>
            </a:r>
            <a:r>
              <a:rPr lang="pt-BR" dirty="0"/>
              <a:t>ou </a:t>
            </a:r>
            <a:r>
              <a:rPr lang="pt-BR" b="1" i="1" dirty="0"/>
              <a:t>parada antecipada</a:t>
            </a:r>
            <a:r>
              <a:rPr lang="pt-BR" dirty="0"/>
              <a:t>.</a:t>
            </a:r>
          </a:p>
          <a:p>
            <a:r>
              <a:rPr lang="pt-BR" dirty="0">
                <a:cs typeface="Calibri"/>
              </a:rPr>
              <a:t>Pode ser vista como uma </a:t>
            </a:r>
            <a:r>
              <a:rPr lang="pt-BR" b="1" i="1" dirty="0">
                <a:cs typeface="Calibri"/>
              </a:rPr>
              <a:t>regularização </a:t>
            </a:r>
            <a:r>
              <a:rPr lang="pt-BR" dirty="0">
                <a:cs typeface="Calibri"/>
              </a:rPr>
              <a:t>no </a:t>
            </a:r>
            <a:r>
              <a:rPr lang="pt-BR" b="1" i="1" dirty="0">
                <a:cs typeface="Calibri"/>
              </a:rPr>
              <a:t>tempo</a:t>
            </a:r>
            <a:r>
              <a:rPr lang="pt-BR" dirty="0">
                <a:cs typeface="Calibri"/>
              </a:rPr>
              <a:t>.</a:t>
            </a:r>
            <a:endParaRPr lang="pt-BR" dirty="0"/>
          </a:p>
          <a:p>
            <a:r>
              <a:rPr lang="pt-BR" dirty="0"/>
              <a:t>Assim como as outras abordagens, ela tem o objetivo de evitar o </a:t>
            </a:r>
            <a:r>
              <a:rPr lang="pt-BR" b="1" i="1" dirty="0"/>
              <a:t>sobreajuste</a:t>
            </a:r>
            <a:r>
              <a:rPr lang="pt-BR" dirty="0"/>
              <a:t> de um modelo.</a:t>
            </a:r>
            <a:endParaRPr lang="pt-BR" dirty="0">
              <a:cs typeface="Calibri"/>
            </a:endParaRPr>
          </a:p>
          <a:p>
            <a:r>
              <a:rPr lang="pt-BR" dirty="0">
                <a:ea typeface="+mn-lt"/>
                <a:cs typeface="+mn-lt"/>
              </a:rPr>
              <a:t>Intuitivamente, o algoritmo do </a:t>
            </a:r>
            <a:r>
              <a:rPr lang="pt-BR" b="1" i="1" dirty="0">
                <a:ea typeface="+mn-lt"/>
                <a:cs typeface="+mn-lt"/>
              </a:rPr>
              <a:t>gradiente descendente</a:t>
            </a:r>
            <a:r>
              <a:rPr lang="pt-BR" dirty="0">
                <a:ea typeface="+mn-lt"/>
                <a:cs typeface="+mn-lt"/>
              </a:rPr>
              <a:t> tenderá a aprender modelos cada vez mais complexos à medida que o número de épocas aumenta. Ao regularizar no </a:t>
            </a:r>
            <a:r>
              <a:rPr lang="pt-BR" b="1" i="1" dirty="0">
                <a:ea typeface="+mn-lt"/>
                <a:cs typeface="+mn-lt"/>
              </a:rPr>
              <a:t>tempo</a:t>
            </a:r>
            <a:r>
              <a:rPr lang="pt-BR" dirty="0">
                <a:ea typeface="+mn-lt"/>
                <a:cs typeface="+mn-lt"/>
              </a:rPr>
              <a:t>, a complexidade do modelo pode ser controlada, melhorando sua </a:t>
            </a:r>
            <a:r>
              <a:rPr lang="pt-BR" b="1" i="1" dirty="0">
                <a:ea typeface="+mn-lt"/>
                <a:cs typeface="+mn-lt"/>
              </a:rPr>
              <a:t>generalização</a:t>
            </a:r>
            <a:r>
              <a:rPr lang="pt-BR" dirty="0">
                <a:ea typeface="+mn-lt"/>
                <a:cs typeface="+mn-lt"/>
              </a:rPr>
              <a:t>.</a:t>
            </a:r>
          </a:p>
        </p:txBody>
      </p:sp>
    </p:spTree>
    <p:extLst>
      <p:ext uri="{BB962C8B-B14F-4D97-AF65-F5344CB8AC3E}">
        <p14:creationId xmlns:p14="http://schemas.microsoft.com/office/powerpoint/2010/main" val="3813385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27E34-0D58-4F7C-A44C-874904CC31AB}"/>
              </a:ext>
            </a:extLst>
          </p:cNvPr>
          <p:cNvSpPr>
            <a:spLocks noGrp="1"/>
          </p:cNvSpPr>
          <p:nvPr>
            <p:ph type="title"/>
          </p:nvPr>
        </p:nvSpPr>
        <p:spPr/>
        <p:txBody>
          <a:bodyPr/>
          <a:lstStyle/>
          <a:p>
            <a:r>
              <a:rPr lang="pt-BR" dirty="0" err="1">
                <a:ea typeface="+mj-lt"/>
                <a:cs typeface="+mj-lt"/>
              </a:rPr>
              <a:t>Early</a:t>
            </a:r>
            <a:r>
              <a:rPr lang="pt-BR" dirty="0">
                <a:ea typeface="+mj-lt"/>
                <a:cs typeface="+mj-lt"/>
              </a:rPr>
              <a:t> </a:t>
            </a:r>
            <a:r>
              <a:rPr lang="pt-BR" dirty="0" err="1">
                <a:ea typeface="+mj-lt"/>
                <a:cs typeface="+mj-lt"/>
              </a:rPr>
              <a:t>stopping</a:t>
            </a:r>
            <a:endParaRPr lang="en-US" dirty="0" err="1">
              <a:ea typeface="+mj-lt"/>
              <a:cs typeface="+mj-lt"/>
            </a:endParaRPr>
          </a:p>
        </p:txBody>
      </p:sp>
      <p:sp>
        <p:nvSpPr>
          <p:cNvPr id="3" name="Content Placeholder 2">
            <a:extLst>
              <a:ext uri="{FF2B5EF4-FFF2-40B4-BE49-F238E27FC236}">
                <a16:creationId xmlns:a16="http://schemas.microsoft.com/office/drawing/2014/main" xmlns="" id="{96005A71-5862-4C74-B1AF-2AAB990B557F}"/>
              </a:ext>
            </a:extLst>
          </p:cNvPr>
          <p:cNvSpPr>
            <a:spLocks noGrp="1"/>
          </p:cNvSpPr>
          <p:nvPr>
            <p:ph idx="1"/>
          </p:nvPr>
        </p:nvSpPr>
        <p:spPr>
          <a:xfrm>
            <a:off x="838199" y="1825625"/>
            <a:ext cx="11030339" cy="4666298"/>
          </a:xfrm>
        </p:spPr>
        <p:txBody>
          <a:bodyPr vert="horz" lIns="91440" tIns="45720" rIns="91440" bIns="45720" rtlCol="0" anchor="t">
            <a:normAutofit lnSpcReduction="10000"/>
          </a:bodyPr>
          <a:lstStyle/>
          <a:p>
            <a:r>
              <a:rPr lang="pt-BR" dirty="0">
                <a:ea typeface="+mn-lt"/>
                <a:cs typeface="+mn-lt"/>
              </a:rPr>
              <a:t>Duas estratégias para se definir o critério de parada são:</a:t>
            </a:r>
            <a:endParaRPr lang="en-US" dirty="0">
              <a:ea typeface="+mn-lt"/>
              <a:cs typeface="+mn-lt"/>
            </a:endParaRPr>
          </a:p>
          <a:p>
            <a:pPr lvl="1"/>
            <a:r>
              <a:rPr lang="pt-BR" sz="2800" dirty="0">
                <a:ea typeface="+mn-lt"/>
                <a:cs typeface="+mn-lt"/>
              </a:rPr>
              <a:t>Interromper o treinamento quando o valor do erro de validação aumenta por </a:t>
            </a:r>
            <a:r>
              <a:rPr lang="pt-BR" sz="2800" b="1" i="1" dirty="0">
                <a:ea typeface="+mn-lt"/>
                <a:cs typeface="+mn-lt"/>
              </a:rPr>
              <a:t>P</a:t>
            </a:r>
            <a:r>
              <a:rPr lang="pt-BR" sz="2800" dirty="0">
                <a:ea typeface="+mn-lt"/>
                <a:cs typeface="+mn-lt"/>
              </a:rPr>
              <a:t> épocas sucessivas, sendo o parâmetro </a:t>
            </a:r>
            <a:r>
              <a:rPr lang="pt-BR" sz="2800" b="1" i="1" dirty="0">
                <a:ea typeface="+mn-lt"/>
                <a:cs typeface="+mn-lt"/>
              </a:rPr>
              <a:t>P</a:t>
            </a:r>
            <a:r>
              <a:rPr lang="pt-BR" sz="2800" dirty="0">
                <a:ea typeface="+mn-lt"/>
                <a:cs typeface="+mn-lt"/>
              </a:rPr>
              <a:t> chamado de </a:t>
            </a:r>
            <a:r>
              <a:rPr lang="pt-BR" sz="2800" b="1" i="1" dirty="0">
                <a:ea typeface="+mn-lt"/>
                <a:cs typeface="+mn-lt"/>
              </a:rPr>
              <a:t>paciência</a:t>
            </a:r>
            <a:r>
              <a:rPr lang="pt-BR" sz="2800" dirty="0">
                <a:ea typeface="+mn-lt"/>
                <a:cs typeface="+mn-lt"/>
              </a:rPr>
              <a:t>.</a:t>
            </a:r>
          </a:p>
          <a:p>
            <a:pPr lvl="2"/>
            <a:r>
              <a:rPr lang="pt-BR" sz="2400" b="1" dirty="0">
                <a:ea typeface="+mn-lt"/>
                <a:cs typeface="+mn-lt"/>
              </a:rPr>
              <a:t>Problema</a:t>
            </a:r>
            <a:r>
              <a:rPr lang="pt-BR" sz="2400" dirty="0">
                <a:ea typeface="+mn-lt"/>
                <a:cs typeface="+mn-lt"/>
              </a:rPr>
              <a:t>: nem sempre o erro de validação apresenta um comportamento bem definido. Como a curva do erro de validação pode oscilar bastante e apresentar um comportamento pouco previsível, nem sempre é pertinente desenvolver detectores automáticos de mínimos e encerrar o treinamento ali. </a:t>
            </a:r>
          </a:p>
          <a:p>
            <a:pPr lvl="1"/>
            <a:r>
              <a:rPr lang="pt-BR" sz="2800" dirty="0">
                <a:ea typeface="+mn-lt"/>
                <a:cs typeface="+mn-lt"/>
              </a:rPr>
              <a:t>Outra estratégia é permitir que o treinamento do modelo prossiga, mas </a:t>
            </a:r>
            <a:r>
              <a:rPr lang="pt-BR" sz="2800" dirty="0" smtClean="0">
                <a:ea typeface="+mn-lt"/>
                <a:cs typeface="+mn-lt"/>
              </a:rPr>
              <a:t>sempre armazenando </a:t>
            </a:r>
            <a:r>
              <a:rPr lang="pt-BR" sz="2800" dirty="0">
                <a:ea typeface="+mn-lt"/>
                <a:cs typeface="+mn-lt"/>
              </a:rPr>
              <a:t>os pesos associados ao </a:t>
            </a:r>
            <a:r>
              <a:rPr lang="pt-BR" sz="2800" b="1" i="1" dirty="0">
                <a:ea typeface="+mn-lt"/>
                <a:cs typeface="+mn-lt"/>
              </a:rPr>
              <a:t>mínimo erro de validação</a:t>
            </a:r>
            <a:r>
              <a:rPr lang="pt-BR" sz="2800" dirty="0">
                <a:ea typeface="+mn-lt"/>
                <a:cs typeface="+mn-lt"/>
              </a:rPr>
              <a:t>, os quais serão considerados como a solução para o modelo ao final do treinamento.</a:t>
            </a:r>
            <a:endParaRPr lang="en-US" sz="2800" dirty="0">
              <a:ea typeface="+mn-lt"/>
              <a:cs typeface="+mn-lt"/>
            </a:endParaRPr>
          </a:p>
        </p:txBody>
      </p:sp>
    </p:spTree>
    <p:extLst>
      <p:ext uri="{BB962C8B-B14F-4D97-AF65-F5344CB8AC3E}">
        <p14:creationId xmlns:p14="http://schemas.microsoft.com/office/powerpoint/2010/main" val="2414479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39598"/>
            <a:ext cx="10515600" cy="669196"/>
          </a:xfrm>
        </p:spPr>
        <p:txBody>
          <a:bodyPr>
            <a:normAutofit fontScale="90000"/>
          </a:bodyPr>
          <a:lstStyle/>
          <a:p>
            <a:r>
              <a:rPr lang="pt-BR" dirty="0" smtClean="0"/>
              <a:t>Exemplo: Early </a:t>
            </a:r>
            <a:r>
              <a:rPr lang="pt-BR" dirty="0"/>
              <a:t>stopping</a:t>
            </a:r>
          </a:p>
        </p:txBody>
      </p:sp>
      <p:sp>
        <p:nvSpPr>
          <p:cNvPr id="6" name="Content Placeholder 2"/>
          <p:cNvSpPr>
            <a:spLocks noGrp="1"/>
          </p:cNvSpPr>
          <p:nvPr>
            <p:ph idx="1"/>
          </p:nvPr>
        </p:nvSpPr>
        <p:spPr>
          <a:xfrm>
            <a:off x="838199" y="1224116"/>
            <a:ext cx="7157614" cy="5475622"/>
          </a:xfrm>
        </p:spPr>
        <p:txBody>
          <a:bodyPr>
            <a:normAutofit fontScale="92500" lnSpcReduction="10000"/>
          </a:bodyPr>
          <a:lstStyle/>
          <a:p>
            <a:r>
              <a:rPr lang="pt-BR" dirty="0"/>
              <a:t>A figura mostra um modelo de regressão polinomial de alto grau sendo treinado usando o gradiente descendente estocástico. </a:t>
            </a:r>
          </a:p>
          <a:p>
            <a:r>
              <a:rPr lang="pt-BR" dirty="0"/>
              <a:t>À medida que as épocas passam, o algoritmo aprende e seu erro quadrático médio no conjunto de treinamento diminui, juntamente com o erro de predição no conjunto de validação. </a:t>
            </a:r>
          </a:p>
          <a:p>
            <a:r>
              <a:rPr lang="pt-BR" dirty="0"/>
              <a:t>No entanto, após algumas épocas, o erro de validação para de diminuir e começa a crescer. Isso indica que o modelo começou a </a:t>
            </a:r>
            <a:r>
              <a:rPr lang="pt-BR" b="1" i="1" dirty="0"/>
              <a:t>sobreajustar</a:t>
            </a:r>
            <a:r>
              <a:rPr lang="pt-BR" dirty="0"/>
              <a:t> </a:t>
            </a:r>
            <a:r>
              <a:rPr lang="pt-BR" dirty="0" smtClean="0"/>
              <a:t>aos </a:t>
            </a:r>
            <a:r>
              <a:rPr lang="pt-BR" dirty="0"/>
              <a:t>dados de treinamento. </a:t>
            </a:r>
          </a:p>
          <a:p>
            <a:r>
              <a:rPr lang="pt-BR" dirty="0"/>
              <a:t>Com a parada antecipada, </a:t>
            </a:r>
            <a:r>
              <a:rPr lang="pt-BR" dirty="0" smtClean="0"/>
              <a:t>nós paramos </a:t>
            </a:r>
            <a:r>
              <a:rPr lang="pt-BR" dirty="0"/>
              <a:t>de treinar </a:t>
            </a:r>
            <a:r>
              <a:rPr lang="pt-BR" dirty="0" smtClean="0"/>
              <a:t>o modelo assim </a:t>
            </a:r>
            <a:r>
              <a:rPr lang="pt-BR" dirty="0"/>
              <a:t>que o erro de validação atinge o mínimo, garantindo um modelo que tenha uma boa </a:t>
            </a:r>
            <a:r>
              <a:rPr lang="pt-BR" b="1" i="1" dirty="0"/>
              <a:t>generalização</a:t>
            </a:r>
            <a:r>
              <a:rPr lang="pt-BR" dirty="0"/>
              <a:t>.</a:t>
            </a:r>
          </a:p>
          <a:p>
            <a:endParaRPr lang="pt-BR" dirty="0"/>
          </a:p>
        </p:txBody>
      </p:sp>
      <p:sp>
        <p:nvSpPr>
          <p:cNvPr id="3" name="Rectangle 2"/>
          <p:cNvSpPr/>
          <p:nvPr/>
        </p:nvSpPr>
        <p:spPr>
          <a:xfrm>
            <a:off x="8675207" y="6330406"/>
            <a:ext cx="3292055" cy="369332"/>
          </a:xfrm>
          <a:prstGeom prst="rect">
            <a:avLst/>
          </a:prstGeom>
        </p:spPr>
        <p:txBody>
          <a:bodyPr wrap="none">
            <a:spAutoFit/>
          </a:bodyPr>
          <a:lstStyle/>
          <a:p>
            <a:r>
              <a:rPr lang="pt-BR" dirty="0">
                <a:solidFill>
                  <a:srgbClr val="00B0F0"/>
                </a:solidFill>
              </a:rPr>
              <a:t>Exemplo: </a:t>
            </a:r>
            <a:r>
              <a:rPr lang="pt-BR" dirty="0" smtClean="0">
                <a:solidFill>
                  <a:srgbClr val="00B0F0"/>
                </a:solidFill>
              </a:rPr>
              <a:t>early_stoppingv3.ipynb</a:t>
            </a:r>
            <a:endParaRPr lang="pt-BR" dirty="0">
              <a:solidFill>
                <a:srgbClr val="00B0F0"/>
              </a:solidFil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814" t="10842" r="9071"/>
          <a:stretch/>
        </p:blipFill>
        <p:spPr>
          <a:xfrm>
            <a:off x="7995813" y="666141"/>
            <a:ext cx="4064754" cy="2711132"/>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3854" t="9822" r="9410"/>
          <a:stretch/>
        </p:blipFill>
        <p:spPr>
          <a:xfrm>
            <a:off x="7978890" y="3592595"/>
            <a:ext cx="3988372" cy="2764491"/>
          </a:xfrm>
          <a:prstGeom prst="rect">
            <a:avLst/>
          </a:prstGeom>
        </p:spPr>
      </p:pic>
    </p:spTree>
    <p:extLst>
      <p:ext uri="{BB962C8B-B14F-4D97-AF65-F5344CB8AC3E}">
        <p14:creationId xmlns:p14="http://schemas.microsoft.com/office/powerpoint/2010/main" val="2484216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a:t>
            </a:r>
            <a:r>
              <a:rPr lang="pt-BR" dirty="0" smtClean="0"/>
              <a:t>Polinomial: Exemplo</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5"/>
                <a:ext cx="6862011" cy="4607259"/>
              </a:xfrm>
            </p:spPr>
            <p:txBody>
              <a:bodyPr>
                <a:normAutofit/>
              </a:bodyPr>
              <a:lstStyle/>
              <a:p>
                <a:pPr marL="0" indent="0">
                  <a:buNone/>
                </a:pPr>
                <a:r>
                  <a:rPr lang="pt-BR" b="1" dirty="0" smtClean="0"/>
                  <a:t>Exemplo</a:t>
                </a:r>
                <a:r>
                  <a:rPr lang="pt-BR" dirty="0"/>
                  <a:t>: </a:t>
                </a:r>
                <a:r>
                  <a:rPr lang="pt-BR" dirty="0" smtClean="0"/>
                  <a:t>Geraremos 30 </a:t>
                </a:r>
                <a:r>
                  <a:rPr lang="pt-BR" dirty="0"/>
                  <a:t>pontos do seguinte mapeamento,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oMath>
                </a14:m>
                <a:r>
                  <a:rPr lang="pt-BR" dirty="0"/>
                  <a:t> </a:t>
                </a:r>
              </a:p>
              <a:p>
                <a:pPr marL="0" indent="0" algn="ctr">
                  <a:buNone/>
                </a:pP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r>
                      <a:rPr lang="pt-BR" i="1">
                        <a:latin typeface="Cambria Math" panose="02040503050406030204" pitchFamily="18" charset="0"/>
                      </a:rPr>
                      <m:t>=2+</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+0.5</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smtClean="0"/>
                  <a:t>,</a:t>
                </a:r>
              </a:p>
              <a:p>
                <a:pPr marL="0" indent="0">
                  <a:buNone/>
                </a:pPr>
                <a:r>
                  <a:rPr lang="pt-BR" dirty="0" smtClean="0"/>
                  <a:t>e adicionaremos ruído Gaussiano branco</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b="0" i="0" smtClean="0">
                            <a:latin typeface="Cambria Math" panose="02040503050406030204" pitchFamily="18" charset="0"/>
                          </a:rPr>
                          <m:t>noisy</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smtClean="0"/>
                  <a:t>,</a:t>
                </a:r>
              </a:p>
              <a:p>
                <a:pPr marL="0" indent="0">
                  <a:buNone/>
                </a:pPr>
                <a:r>
                  <a:rPr lang="pt-BR" dirty="0" smtClean="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são valores linearmente espaçados entre -3 e 3 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a:latin typeface="Cambria Math" panose="02040503050406030204" pitchFamily="18" charset="0"/>
                            <a:ea typeface="Cambria Math" panose="02040503050406030204" pitchFamily="18" charset="0"/>
                          </a:rPr>
                          <m:t>0, 1</m:t>
                        </m:r>
                      </m:e>
                    </m:d>
                    <m:r>
                      <a:rPr lang="pt-BR">
                        <a:latin typeface="Cambria Math" panose="02040503050406030204" pitchFamily="18" charset="0"/>
                        <a:ea typeface="Cambria Math" panose="02040503050406030204" pitchFamily="18" charset="0"/>
                      </a:rPr>
                      <m:t>.</m:t>
                    </m:r>
                  </m:oMath>
                </a14:m>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5"/>
                <a:ext cx="6862011" cy="4607259"/>
              </a:xfrm>
              <a:blipFill rotWithShape="0">
                <a:blip r:embed="rId2"/>
                <a:stretch>
                  <a:fillRect l="-1776" t="-2116"/>
                </a:stretch>
              </a:blipFill>
            </p:spPr>
            <p:txBody>
              <a:bodyPr/>
              <a:lstStyle/>
              <a:p>
                <a:r>
                  <a:rPr lang="pt-BR">
                    <a:noFill/>
                  </a:rPr>
                  <a:t> </a:t>
                </a:r>
              </a:p>
            </p:txBody>
          </p:sp>
        </mc:Fallback>
      </mc:AlternateContent>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5555" t="10636" r="9649"/>
          <a:stretch/>
        </p:blipFill>
        <p:spPr>
          <a:xfrm>
            <a:off x="7331242" y="2103937"/>
            <a:ext cx="4443663" cy="3122059"/>
          </a:xfrm>
          <a:prstGeom prst="rect">
            <a:avLst/>
          </a:prstGeom>
        </p:spPr>
      </p:pic>
    </p:spTree>
    <p:extLst>
      <p:ext uri="{BB962C8B-B14F-4D97-AF65-F5344CB8AC3E}">
        <p14:creationId xmlns:p14="http://schemas.microsoft.com/office/powerpoint/2010/main" val="1830702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5 fun questions for a machine learning interview | by Tirthajyoti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515942"/>
            <a:ext cx="2451100" cy="29003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rve-fitting methods - funny :) | Data science learning, Dat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1994" y="515942"/>
            <a:ext cx="2458605" cy="3898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5 fun questions for a machine learning interview | by Tirthajyoti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2393" y="515942"/>
            <a:ext cx="3460750" cy="21126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s “Artificial Intelligence” Dead? Long Live Deep Learn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5" y="3603184"/>
            <a:ext cx="2689225" cy="162331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oa I know linear regression - Neo - Whoa, I know kung fu | Meme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9728" y="2881324"/>
            <a:ext cx="2397566" cy="23975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inear regression: Modeling and Assumptions | by Kumar Rohit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4261" y="3115358"/>
            <a:ext cx="2598966" cy="259896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chine Learning Primer for Clinicians–Part 7 | HIStal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1616" y="4584248"/>
            <a:ext cx="3311145" cy="1815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a:blip r:embed="rId8"/>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a:blip r:embed="rId13"/>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179906" y="3209455"/>
              <a:ext cx="396591" cy="90788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1986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30214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891"/>
            <a:ext cx="10515600" cy="787864"/>
          </a:xfrm>
        </p:spPr>
        <p:txBody>
          <a:bodyPr>
            <a:normAutofit fontScale="90000"/>
          </a:bodyPr>
          <a:lstStyle/>
          <a:p>
            <a:r>
              <a:rPr lang="pt-BR" dirty="0"/>
              <a:t>Regressão </a:t>
            </a:r>
            <a:r>
              <a:rPr lang="pt-BR" dirty="0" smtClean="0"/>
              <a:t>Polinomial: Exemplo </a:t>
            </a:r>
            <a:r>
              <a:rPr lang="pt-BR" dirty="0"/>
              <a:t>com SciKit-Learn</a:t>
            </a:r>
          </a:p>
        </p:txBody>
      </p:sp>
      <p:sp>
        <p:nvSpPr>
          <p:cNvPr id="5" name="Rectangle 4"/>
          <p:cNvSpPr/>
          <p:nvPr/>
        </p:nvSpPr>
        <p:spPr>
          <a:xfrm>
            <a:off x="838200" y="1225689"/>
            <a:ext cx="7316755" cy="5632311"/>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PolynomialFeatures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linear_model </a:t>
            </a:r>
            <a:r>
              <a:rPr lang="pt-BR" sz="1200" b="1" dirty="0">
                <a:solidFill>
                  <a:srgbClr val="0000FF"/>
                </a:solidFill>
                <a:highlight>
                  <a:srgbClr val="FFFFFF"/>
                </a:highlight>
              </a:rPr>
              <a:t>import</a:t>
            </a:r>
            <a:r>
              <a:rPr lang="pt-BR" sz="1200" dirty="0">
                <a:solidFill>
                  <a:srgbClr val="000000"/>
                </a:solidFill>
                <a:highlight>
                  <a:srgbClr val="FFFFFF"/>
                </a:highlight>
              </a:rPr>
              <a:t> LinearRegression</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Pipeline</a:t>
            </a:r>
          </a:p>
          <a:p>
            <a:endParaRPr lang="pt-BR" sz="1200" dirty="0">
              <a:solidFill>
                <a:srgbClr val="000000"/>
              </a:solidFill>
              <a:highlight>
                <a:srgbClr val="FFFFFF"/>
              </a:highlight>
            </a:endParaRPr>
          </a:p>
          <a:p>
            <a:r>
              <a:rPr lang="en-US" sz="1200" dirty="0">
                <a:solidFill>
                  <a:srgbClr val="008000"/>
                </a:solidFill>
                <a:highlight>
                  <a:srgbClr val="FFFFFF"/>
                </a:highlight>
              </a:rPr>
              <a:t># Size of the example set.</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target function.</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degree 2 polynomial.</a:t>
            </a:r>
            <a:endParaRPr lang="pt-BR" sz="1200" dirty="0">
              <a:solidFill>
                <a:srgbClr val="000000"/>
              </a:solidFill>
              <a:highlight>
                <a:srgbClr val="FFFFFF"/>
              </a:highlight>
            </a:endParaRPr>
          </a:p>
          <a:p>
            <a:r>
              <a:rPr lang="pt-BR" sz="1200" dirty="0">
                <a:solidFill>
                  <a:srgbClr val="000000"/>
                </a:solidFill>
                <a:highlight>
                  <a:srgbClr val="FFFFFF"/>
                </a:highlight>
              </a:rPr>
              <a:t>poly_features </a:t>
            </a:r>
            <a:r>
              <a:rPr lang="pt-BR" sz="1200" b="1" dirty="0">
                <a:solidFill>
                  <a:srgbClr val="000080"/>
                </a:solidFill>
                <a:highlight>
                  <a:srgbClr val="FFFFFF"/>
                </a:highlight>
              </a:rPr>
              <a:t>=</a:t>
            </a:r>
            <a:r>
              <a:rPr lang="pt-BR" sz="1200" dirty="0">
                <a:solidFill>
                  <a:srgbClr val="000000"/>
                </a:solidFill>
                <a:highlight>
                  <a:srgbClr val="FFFFFF"/>
                </a:highlight>
              </a:rPr>
              <a:t> 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scaler.</a:t>
            </a:r>
            <a:endParaRPr lang="pt-BR" sz="1200" dirty="0">
              <a:solidFill>
                <a:srgbClr val="000000"/>
              </a:solidFill>
              <a:highlight>
                <a:srgbClr val="FFFFFF"/>
              </a:highlight>
            </a:endParaRPr>
          </a:p>
          <a:p>
            <a:r>
              <a:rPr lang="pt-BR" sz="1200" dirty="0">
                <a:solidFill>
                  <a:srgbClr val="000000"/>
                </a:solidFill>
                <a:highlight>
                  <a:srgbClr val="FFFFFF"/>
                </a:highlight>
              </a:rPr>
              <a:t>std_scaler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linear regressor.</a:t>
            </a:r>
            <a:endParaRPr lang="pt-BR" sz="1200" dirty="0">
              <a:solidFill>
                <a:srgbClr val="000000"/>
              </a:solidFill>
              <a:highlight>
                <a:srgbClr val="FFFFFF"/>
              </a:highlight>
            </a:endParaRPr>
          </a:p>
          <a:p>
            <a:r>
              <a:rPr lang="pt-BR" sz="1200" dirty="0">
                <a:solidFill>
                  <a:srgbClr val="000000"/>
                </a:solidFill>
                <a:highlight>
                  <a:srgbClr val="FFFFFF"/>
                </a:highlight>
              </a:rPr>
              <a:t>lin_reg </a:t>
            </a:r>
            <a:r>
              <a:rPr lang="pt-BR" sz="1200" b="1" dirty="0">
                <a:solidFill>
                  <a:srgbClr val="000080"/>
                </a:solidFill>
                <a:highlight>
                  <a:srgbClr val="FFFFFF"/>
                </a:highlight>
              </a:rPr>
              <a:t>=</a:t>
            </a:r>
            <a:r>
              <a:rPr lang="pt-BR" sz="1200" dirty="0">
                <a:solidFill>
                  <a:srgbClr val="000000"/>
                </a:solidFill>
                <a:highlight>
                  <a:srgbClr val="FFFFFF"/>
                </a:highlight>
              </a:rPr>
              <a:t> 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a pipeline of actions.</a:t>
            </a:r>
            <a:endParaRPr lang="en-US" sz="1200" dirty="0">
              <a:solidFill>
                <a:srgbClr val="000000"/>
              </a:solidFill>
              <a:highlight>
                <a:srgbClr val="FFFFFF"/>
              </a:highlight>
            </a:endParaRPr>
          </a:p>
          <a:p>
            <a:r>
              <a:rPr lang="en-US" sz="1200" dirty="0" err="1">
                <a:solidFill>
                  <a:srgbClr val="000000"/>
                </a:solidFill>
                <a:highlight>
                  <a:srgbClr val="FFFFFF"/>
                </a:highlight>
              </a:rPr>
              <a:t>polynomial_regression</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000000"/>
                </a:solidFill>
                <a:highlight>
                  <a:srgbClr val="FFFFFF"/>
                </a:highlight>
              </a:rPr>
              <a:t> Pipeline</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poly_features</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poly_features</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std_scaler</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std_scaler</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lin_reg</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lin_reg</a:t>
            </a:r>
            <a:r>
              <a:rPr lang="en-US" sz="1200" b="1" dirty="0">
                <a:solidFill>
                  <a:srgbClr val="000080"/>
                </a:solidFill>
                <a:highlight>
                  <a:srgbClr val="FFFFFF"/>
                </a:highlight>
              </a:rPr>
              <a:t>),])</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Perform polynomial regression.</a:t>
            </a:r>
            <a:endParaRPr lang="pt-BR" sz="1200" dirty="0">
              <a:solidFill>
                <a:srgbClr val="000000"/>
              </a:solidFill>
              <a:highlight>
                <a:srgbClr val="FFFFFF"/>
              </a:highlight>
            </a:endParaRPr>
          </a:p>
          <a:p>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Use the trained model for prediction of the training set.</a:t>
            </a:r>
            <a:endParaRPr lang="en-US" sz="1200" dirty="0">
              <a:solidFill>
                <a:srgbClr val="000000"/>
              </a:solidFill>
              <a:highlight>
                <a:srgbClr val="FFFFFF"/>
              </a:highlight>
            </a:endParaRPr>
          </a:p>
          <a:p>
            <a:r>
              <a:rPr lang="pt-BR" sz="1200" dirty="0">
                <a:solidFill>
                  <a:srgbClr val="000000"/>
                </a:solidFill>
                <a:highlight>
                  <a:srgbClr val="FFFFFF"/>
                </a:highlight>
              </a:rPr>
              <a:t>y_train_predict </a:t>
            </a:r>
            <a:r>
              <a:rPr lang="pt-BR" sz="1200" b="1" dirty="0">
                <a:solidFill>
                  <a:srgbClr val="000080"/>
                </a:solidFill>
                <a:highlight>
                  <a:srgbClr val="FFFFFF"/>
                </a:highlight>
              </a:rPr>
              <a:t>=</a:t>
            </a:r>
            <a:r>
              <a:rPr lang="pt-BR" sz="1200" dirty="0">
                <a:solidFill>
                  <a:srgbClr val="000000"/>
                </a:solidFill>
                <a:highlight>
                  <a:srgbClr val="FFFFFF"/>
                </a:highlight>
              </a:rPr>
              <a:t> polynomial_regression</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endParaRPr lang="pt-BR" sz="1200" dirty="0"/>
          </a:p>
        </p:txBody>
      </p:sp>
      <p:pic>
        <p:nvPicPr>
          <p:cNvPr id="6"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5882" y="5626734"/>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15" t="10630" r="9410" b="4337"/>
          <a:stretch/>
        </p:blipFill>
        <p:spPr>
          <a:xfrm>
            <a:off x="4371078" y="1225689"/>
            <a:ext cx="3037434" cy="2966244"/>
          </a:xfrm>
          <a:prstGeom prst="rect">
            <a:avLst/>
          </a:prstGeom>
        </p:spPr>
      </p:pic>
      <p:sp>
        <p:nvSpPr>
          <p:cNvPr id="10" name="Content Placeholder 9"/>
          <p:cNvSpPr>
            <a:spLocks noGrp="1"/>
          </p:cNvSpPr>
          <p:nvPr>
            <p:ph idx="1"/>
          </p:nvPr>
        </p:nvSpPr>
        <p:spPr>
          <a:xfrm>
            <a:off x="7772399" y="1257060"/>
            <a:ext cx="4296903" cy="4581032"/>
          </a:xfrm>
        </p:spPr>
        <p:txBody>
          <a:bodyPr>
            <a:normAutofit fontScale="77500" lnSpcReduction="20000"/>
          </a:bodyPr>
          <a:lstStyle/>
          <a:p>
            <a:pPr marL="0" indent="0">
              <a:buNone/>
            </a:pPr>
            <a:r>
              <a:rPr lang="pt-BR" b="1" dirty="0"/>
              <a:t>Observações</a:t>
            </a:r>
          </a:p>
          <a:p>
            <a:r>
              <a:rPr lang="pt-BR" dirty="0"/>
              <a:t>A classe </a:t>
            </a:r>
            <a:r>
              <a:rPr lang="pt-BR" b="1" dirty="0"/>
              <a:t>PolynomialFeatures</a:t>
            </a:r>
            <a:r>
              <a:rPr lang="pt-BR" dirty="0"/>
              <a:t> transforma os dados de treinamento</a:t>
            </a:r>
            <a:r>
              <a:rPr lang="pt-BR" dirty="0" smtClean="0"/>
              <a:t>, criando combinações polinomiais dos atributos com grau menor ou igual ao especificado.</a:t>
            </a:r>
          </a:p>
          <a:p>
            <a:r>
              <a:rPr lang="pt-BR" dirty="0" smtClean="0"/>
              <a:t>A </a:t>
            </a:r>
            <a:r>
              <a:rPr lang="pt-BR" dirty="0"/>
              <a:t>classe </a:t>
            </a:r>
            <a:r>
              <a:rPr lang="pt-BR" b="1" dirty="0"/>
              <a:t>Pipeline</a:t>
            </a:r>
            <a:r>
              <a:rPr lang="pt-BR" dirty="0"/>
              <a:t> cria um objeto que sequencializa a aplicação de </a:t>
            </a:r>
            <a:r>
              <a:rPr lang="pt-BR" b="1" i="1" dirty="0"/>
              <a:t>transformadores</a:t>
            </a:r>
            <a:r>
              <a:rPr lang="pt-BR" dirty="0"/>
              <a:t> (e.g., PolynomialFeatures e StandardScaler) aos dados e ao final treina </a:t>
            </a:r>
            <a:r>
              <a:rPr lang="pt-BR" dirty="0" smtClean="0"/>
              <a:t>e realiza predições</a:t>
            </a:r>
            <a:r>
              <a:rPr lang="pt-BR" dirty="0"/>
              <a:t>.</a:t>
            </a:r>
          </a:p>
          <a:p>
            <a:r>
              <a:rPr lang="pt-BR" dirty="0" smtClean="0">
                <a:solidFill>
                  <a:srgbClr val="000000"/>
                </a:solidFill>
                <a:highlight>
                  <a:srgbClr val="FFFFFF"/>
                </a:highlight>
              </a:rPr>
              <a:t>include_bias</a:t>
            </a:r>
            <a:r>
              <a:rPr lang="pt-BR" b="1" dirty="0" smtClean="0">
                <a:solidFill>
                  <a:srgbClr val="000080"/>
                </a:solidFill>
                <a:highlight>
                  <a:srgbClr val="FFFFFF"/>
                </a:highlight>
              </a:rPr>
              <a:t>=</a:t>
            </a:r>
            <a:r>
              <a:rPr lang="pt-BR" b="1" dirty="0" smtClean="0">
                <a:solidFill>
                  <a:srgbClr val="0000FF"/>
                </a:solidFill>
                <a:highlight>
                  <a:srgbClr val="FFFFFF"/>
                </a:highlight>
              </a:rPr>
              <a:t>True </a:t>
            </a:r>
            <a:r>
              <a:rPr lang="pt-BR" dirty="0"/>
              <a:t>é usado para se incluir o vetor de </a:t>
            </a:r>
            <a:r>
              <a:rPr lang="pt-BR" b="1" dirty="0" smtClean="0"/>
              <a:t>1s</a:t>
            </a:r>
            <a:r>
              <a:rPr lang="pt-BR" dirty="0" smtClean="0"/>
              <a:t> dado </a:t>
            </a:r>
            <a:r>
              <a:rPr lang="pt-BR" dirty="0"/>
              <a:t>que a função original possui um </a:t>
            </a:r>
            <a:r>
              <a:rPr lang="pt-BR" dirty="0" smtClean="0"/>
              <a:t>termo de bias.</a:t>
            </a:r>
            <a:endParaRPr lang="pt-BR" dirty="0"/>
          </a:p>
        </p:txBody>
      </p:sp>
      <p:sp>
        <p:nvSpPr>
          <p:cNvPr id="11" name="TextBox 10"/>
          <p:cNvSpPr txBox="1"/>
          <p:nvPr/>
        </p:nvSpPr>
        <p:spPr>
          <a:xfrm>
            <a:off x="5497691" y="5757931"/>
            <a:ext cx="4276248" cy="923330"/>
          </a:xfrm>
          <a:prstGeom prst="rect">
            <a:avLst/>
          </a:prstGeom>
          <a:noFill/>
        </p:spPr>
        <p:txBody>
          <a:bodyPr wrap="square" rtlCol="0">
            <a:spAutoFit/>
          </a:bodyPr>
          <a:lstStyle/>
          <a:p>
            <a:r>
              <a:rPr lang="pt-BR" dirty="0" smtClean="0">
                <a:solidFill>
                  <a:srgbClr val="00B0F0"/>
                </a:solidFill>
              </a:rPr>
              <a:t>Exemplos: </a:t>
            </a:r>
          </a:p>
          <a:p>
            <a:pPr marL="285750" indent="-285750">
              <a:buFont typeface="Arial" panose="020B0604020202020204" pitchFamily="34" charset="0"/>
              <a:buChar char="•"/>
            </a:pPr>
            <a:r>
              <a:rPr lang="pt-BR" dirty="0">
                <a:solidFill>
                  <a:srgbClr val="00B0F0"/>
                </a:solidFill>
              </a:rPr>
              <a:t>using_poly_features_from_scikit.ipynb</a:t>
            </a:r>
          </a:p>
          <a:p>
            <a:pPr marL="285750" indent="-285750">
              <a:buFont typeface="Arial" panose="020B0604020202020204" pitchFamily="34" charset="0"/>
              <a:buChar char="•"/>
            </a:pPr>
            <a:r>
              <a:rPr lang="pt-BR" dirty="0" smtClean="0">
                <a:solidFill>
                  <a:srgbClr val="00B0F0"/>
                </a:solidFill>
              </a:rPr>
              <a:t>polynomial_regression_mse_calc.</a:t>
            </a:r>
            <a:r>
              <a:rPr lang="pt-BR" dirty="0">
                <a:solidFill>
                  <a:srgbClr val="00B0F0"/>
                </a:solidFill>
              </a:rPr>
              <a:t> ipynb</a:t>
            </a:r>
          </a:p>
        </p:txBody>
      </p:sp>
      <p:sp>
        <p:nvSpPr>
          <p:cNvPr id="3" name="TextBox 2"/>
          <p:cNvSpPr txBox="1"/>
          <p:nvPr/>
        </p:nvSpPr>
        <p:spPr>
          <a:xfrm>
            <a:off x="3873758" y="4573437"/>
            <a:ext cx="2233246" cy="369332"/>
          </a:xfrm>
          <a:prstGeom prst="rect">
            <a:avLst/>
          </a:prstGeom>
          <a:noFill/>
        </p:spPr>
        <p:txBody>
          <a:bodyPr wrap="square" rtlCol="0">
            <a:spAutoFit/>
          </a:bodyPr>
          <a:lstStyle/>
          <a:p>
            <a:pPr algn="ctr"/>
            <a:r>
              <a:rPr lang="pt-BR" b="1" dirty="0"/>
              <a:t>grau do polinômio</a:t>
            </a:r>
          </a:p>
        </p:txBody>
      </p:sp>
      <p:cxnSp>
        <p:nvCxnSpPr>
          <p:cNvPr id="7" name="Straight Arrow Connector 6"/>
          <p:cNvCxnSpPr/>
          <p:nvPr/>
        </p:nvCxnSpPr>
        <p:spPr>
          <a:xfrm flipH="1" flipV="1">
            <a:off x="3516924" y="4416780"/>
            <a:ext cx="545122" cy="3413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115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936633" y="2134388"/>
            <a:ext cx="3836177" cy="3649708"/>
            <a:chOff x="936633" y="2134388"/>
            <a:chExt cx="3836177" cy="3649708"/>
          </a:xfrm>
        </p:grpSpPr>
        <p:grpSp>
          <p:nvGrpSpPr>
            <p:cNvPr id="56" name="Group 55"/>
            <p:cNvGrpSpPr/>
            <p:nvPr/>
          </p:nvGrpSpPr>
          <p:grpSpPr>
            <a:xfrm>
              <a:off x="1705732" y="2134388"/>
              <a:ext cx="3067078" cy="3649708"/>
              <a:chOff x="1705732" y="2134388"/>
              <a:chExt cx="3067078" cy="364970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3" name="Rectangle 52"/>
                  <p:cNvSpPr/>
                  <p:nvPr/>
                </p:nvSpPr>
                <p:spPr>
                  <a:xfrm>
                    <a:off x="2661486" y="5414764"/>
                    <a:ext cx="726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661486" y="5414764"/>
                    <a:ext cx="726417" cy="369332"/>
                  </a:xfrm>
                  <a:prstGeom prst="rect">
                    <a:avLst/>
                  </a:prstGeom>
                  <a:blipFill rotWithShape="0">
                    <a:blip r:embed="rId5"/>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921535" y="2134388"/>
            <a:ext cx="3675609" cy="3546185"/>
            <a:chOff x="5921535" y="2134388"/>
            <a:chExt cx="3675609" cy="3546185"/>
          </a:xfrm>
        </p:grpSpPr>
        <p:grpSp>
          <p:nvGrpSpPr>
            <p:cNvPr id="55" name="Group 54"/>
            <p:cNvGrpSpPr/>
            <p:nvPr/>
          </p:nvGrpSpPr>
          <p:grpSpPr>
            <a:xfrm>
              <a:off x="6542714" y="2134388"/>
              <a:ext cx="3054430" cy="3546185"/>
              <a:chOff x="6542714" y="2134388"/>
              <a:chExt cx="3054430"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616638" y="5307522"/>
                    <a:ext cx="731739"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616638" y="5307522"/>
                    <a:ext cx="731739"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97736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644598" y="2508413"/>
            <a:ext cx="7436203" cy="2468870"/>
            <a:chOff x="2569028" y="2669941"/>
            <a:chExt cx="7436203" cy="2468870"/>
          </a:xfrm>
        </p:grpSpPr>
        <p:sp>
          <p:nvSpPr>
            <p:cNvPr id="5" name="Rectangle 4"/>
            <p:cNvSpPr/>
            <p:nvPr/>
          </p:nvSpPr>
          <p:spPr>
            <a:xfrm>
              <a:off x="4818744" y="313139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2</a:t>
              </a:r>
            </a:p>
          </p:txBody>
        </p:sp>
        <p:sp>
          <p:nvSpPr>
            <p:cNvPr id="6" name="Rectangle 5"/>
            <p:cNvSpPr/>
            <p:nvPr/>
          </p:nvSpPr>
          <p:spPr>
            <a:xfrm>
              <a:off x="4108042" y="3131394"/>
              <a:ext cx="710702"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1</a:t>
              </a:r>
            </a:p>
          </p:txBody>
        </p:sp>
        <p:sp>
          <p:nvSpPr>
            <p:cNvPr id="7" name="TextBox 6"/>
            <p:cNvSpPr txBox="1"/>
            <p:nvPr/>
          </p:nvSpPr>
          <p:spPr>
            <a:xfrm>
              <a:off x="8698945" y="4426233"/>
              <a:ext cx="1306286" cy="338554"/>
            </a:xfrm>
            <a:prstGeom prst="rect">
              <a:avLst/>
            </a:prstGeom>
            <a:noFill/>
          </p:spPr>
          <p:txBody>
            <a:bodyPr wrap="square" rtlCol="0">
              <a:spAutoFit/>
            </a:bodyPr>
            <a:lstStyle/>
            <a:p>
              <a:r>
                <a:rPr lang="pt-BR" sz="1600" dirty="0"/>
                <a:t>Treinamento</a:t>
              </a:r>
            </a:p>
          </p:txBody>
        </p:sp>
        <p:sp>
          <p:nvSpPr>
            <p:cNvPr id="8" name="TextBox 7"/>
            <p:cNvSpPr txBox="1"/>
            <p:nvPr/>
          </p:nvSpPr>
          <p:spPr>
            <a:xfrm>
              <a:off x="8698945" y="4798322"/>
              <a:ext cx="987425" cy="338554"/>
            </a:xfrm>
            <a:prstGeom prst="rect">
              <a:avLst/>
            </a:prstGeom>
            <a:noFill/>
          </p:spPr>
          <p:txBody>
            <a:bodyPr wrap="square" rtlCol="0">
              <a:spAutoFit/>
            </a:bodyPr>
            <a:lstStyle/>
            <a:p>
              <a:r>
                <a:rPr lang="pt-BR" sz="1600" dirty="0"/>
                <a:t>Validação</a:t>
              </a:r>
            </a:p>
          </p:txBody>
        </p:sp>
        <p:sp>
          <p:nvSpPr>
            <p:cNvPr id="9" name="Rectangle 8"/>
            <p:cNvSpPr/>
            <p:nvPr/>
          </p:nvSpPr>
          <p:spPr>
            <a:xfrm>
              <a:off x="5529442" y="3127326"/>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3</a:t>
              </a:r>
            </a:p>
          </p:txBody>
        </p:sp>
        <p:sp>
          <p:nvSpPr>
            <p:cNvPr id="10" name="Rectangle 9"/>
            <p:cNvSpPr/>
            <p:nvPr/>
          </p:nvSpPr>
          <p:spPr>
            <a:xfrm>
              <a:off x="6240140" y="313251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4</a:t>
              </a:r>
            </a:p>
          </p:txBody>
        </p:sp>
        <p:sp>
          <p:nvSpPr>
            <p:cNvPr id="11" name="Rectangle 10"/>
            <p:cNvSpPr/>
            <p:nvPr/>
          </p:nvSpPr>
          <p:spPr>
            <a:xfrm>
              <a:off x="6950838" y="313085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5</a:t>
              </a:r>
            </a:p>
          </p:txBody>
        </p:sp>
        <p:sp>
          <p:nvSpPr>
            <p:cNvPr id="12" name="Rectangle 11"/>
            <p:cNvSpPr/>
            <p:nvPr/>
          </p:nvSpPr>
          <p:spPr>
            <a:xfrm>
              <a:off x="4108042"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1</a:t>
              </a:r>
            </a:p>
          </p:txBody>
        </p:sp>
        <p:sp>
          <p:nvSpPr>
            <p:cNvPr id="13" name="Rectangle 12"/>
            <p:cNvSpPr/>
            <p:nvPr/>
          </p:nvSpPr>
          <p:spPr>
            <a:xfrm>
              <a:off x="4818740" y="3530411"/>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2</a:t>
              </a:r>
            </a:p>
          </p:txBody>
        </p:sp>
        <p:sp>
          <p:nvSpPr>
            <p:cNvPr id="14" name="Rectangle 13"/>
            <p:cNvSpPr/>
            <p:nvPr/>
          </p:nvSpPr>
          <p:spPr>
            <a:xfrm>
              <a:off x="6950834"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5</a:t>
              </a:r>
            </a:p>
          </p:txBody>
        </p:sp>
        <p:sp>
          <p:nvSpPr>
            <p:cNvPr id="15" name="Rectangle 14"/>
            <p:cNvSpPr/>
            <p:nvPr/>
          </p:nvSpPr>
          <p:spPr>
            <a:xfrm>
              <a:off x="5529438"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16" name="Rectangle 15"/>
            <p:cNvSpPr/>
            <p:nvPr/>
          </p:nvSpPr>
          <p:spPr>
            <a:xfrm>
              <a:off x="6240136" y="353041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17" name="Rectangle 16"/>
            <p:cNvSpPr/>
            <p:nvPr/>
          </p:nvSpPr>
          <p:spPr>
            <a:xfrm>
              <a:off x="4108042"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18" name="Rectangle 17"/>
            <p:cNvSpPr/>
            <p:nvPr/>
          </p:nvSpPr>
          <p:spPr>
            <a:xfrm>
              <a:off x="4818740"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19" name="Rectangle 18"/>
            <p:cNvSpPr/>
            <p:nvPr/>
          </p:nvSpPr>
          <p:spPr>
            <a:xfrm>
              <a:off x="6950834"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20" name="Rectangle 19"/>
            <p:cNvSpPr/>
            <p:nvPr/>
          </p:nvSpPr>
          <p:spPr>
            <a:xfrm>
              <a:off x="5529438" y="3929184"/>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21" name="Rectangle 20"/>
            <p:cNvSpPr/>
            <p:nvPr/>
          </p:nvSpPr>
          <p:spPr>
            <a:xfrm>
              <a:off x="6240136"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22" name="Rectangle 21"/>
            <p:cNvSpPr/>
            <p:nvPr/>
          </p:nvSpPr>
          <p:spPr>
            <a:xfrm>
              <a:off x="4108042"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23" name="Rectangle 22"/>
            <p:cNvSpPr/>
            <p:nvPr/>
          </p:nvSpPr>
          <p:spPr>
            <a:xfrm>
              <a:off x="4818740"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24" name="Rectangle 23"/>
            <p:cNvSpPr/>
            <p:nvPr/>
          </p:nvSpPr>
          <p:spPr>
            <a:xfrm>
              <a:off x="6950834"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25" name="Rectangle 24"/>
            <p:cNvSpPr/>
            <p:nvPr/>
          </p:nvSpPr>
          <p:spPr>
            <a:xfrm>
              <a:off x="5529438"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3</a:t>
              </a:r>
            </a:p>
          </p:txBody>
        </p:sp>
        <p:sp>
          <p:nvSpPr>
            <p:cNvPr id="26" name="Rectangle 25"/>
            <p:cNvSpPr/>
            <p:nvPr/>
          </p:nvSpPr>
          <p:spPr>
            <a:xfrm>
              <a:off x="6240136" y="4337482"/>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27" name="Rectangle 26"/>
            <p:cNvSpPr/>
            <p:nvPr/>
          </p:nvSpPr>
          <p:spPr>
            <a:xfrm>
              <a:off x="4108042"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28" name="Rectangle 27"/>
            <p:cNvSpPr/>
            <p:nvPr/>
          </p:nvSpPr>
          <p:spPr>
            <a:xfrm>
              <a:off x="4818740"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29" name="Rectangle 28"/>
            <p:cNvSpPr/>
            <p:nvPr/>
          </p:nvSpPr>
          <p:spPr>
            <a:xfrm>
              <a:off x="6950834" y="4745780"/>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30" name="Rectangle 29"/>
            <p:cNvSpPr/>
            <p:nvPr/>
          </p:nvSpPr>
          <p:spPr>
            <a:xfrm>
              <a:off x="5529438"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31" name="Rectangle 30"/>
            <p:cNvSpPr/>
            <p:nvPr/>
          </p:nvSpPr>
          <p:spPr>
            <a:xfrm>
              <a:off x="6240136"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32" name="TextBox 31"/>
            <p:cNvSpPr txBox="1"/>
            <p:nvPr/>
          </p:nvSpPr>
          <p:spPr>
            <a:xfrm>
              <a:off x="4108042" y="2669941"/>
              <a:ext cx="3553490" cy="369332"/>
            </a:xfrm>
            <a:prstGeom prst="rect">
              <a:avLst/>
            </a:prstGeom>
            <a:noFill/>
          </p:spPr>
          <p:txBody>
            <a:bodyPr wrap="square" rtlCol="0">
              <a:spAutoFit/>
            </a:bodyPr>
            <a:lstStyle/>
            <a:p>
              <a:pPr algn="ctr"/>
              <a:r>
                <a:rPr lang="pt-BR" dirty="0"/>
                <a:t>Total de dados</a:t>
              </a:r>
            </a:p>
          </p:txBody>
        </p:sp>
        <p:cxnSp>
          <p:nvCxnSpPr>
            <p:cNvPr id="33" name="Straight Arrow Connector 32"/>
            <p:cNvCxnSpPr/>
            <p:nvPr/>
          </p:nvCxnSpPr>
          <p:spPr>
            <a:xfrm>
              <a:off x="4108042" y="2995001"/>
              <a:ext cx="355349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8372230" y="4798322"/>
              <a:ext cx="326715" cy="3016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35" name="Rectangle 34"/>
            <p:cNvSpPr/>
            <p:nvPr/>
          </p:nvSpPr>
          <p:spPr>
            <a:xfrm>
              <a:off x="8372230" y="4428871"/>
              <a:ext cx="328339" cy="30164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36" name="Rectangle 35"/>
            <p:cNvSpPr/>
            <p:nvPr/>
          </p:nvSpPr>
          <p:spPr>
            <a:xfrm>
              <a:off x="2569029" y="3127208"/>
              <a:ext cx="1539013" cy="369332"/>
            </a:xfrm>
            <a:prstGeom prst="rect">
              <a:avLst/>
            </a:prstGeom>
          </p:spPr>
          <p:txBody>
            <a:bodyPr wrap="square">
              <a:spAutoFit/>
            </a:bodyPr>
            <a:lstStyle/>
            <a:p>
              <a:r>
                <a:rPr lang="pt-BR" dirty="0"/>
                <a:t>Treinamento 1</a:t>
              </a:r>
            </a:p>
          </p:txBody>
        </p:sp>
        <p:sp>
          <p:nvSpPr>
            <p:cNvPr id="37" name="Rectangle 36"/>
            <p:cNvSpPr/>
            <p:nvPr/>
          </p:nvSpPr>
          <p:spPr>
            <a:xfrm>
              <a:off x="2569028" y="4730513"/>
              <a:ext cx="1539013" cy="369332"/>
            </a:xfrm>
            <a:prstGeom prst="rect">
              <a:avLst/>
            </a:prstGeom>
          </p:spPr>
          <p:txBody>
            <a:bodyPr wrap="square">
              <a:spAutoFit/>
            </a:bodyPr>
            <a:lstStyle/>
            <a:p>
              <a:pPr algn="r"/>
              <a:r>
                <a:rPr lang="pt-BR" dirty="0"/>
                <a:t>Treinamento 5</a:t>
              </a:r>
            </a:p>
          </p:txBody>
        </p:sp>
        <p:sp>
          <p:nvSpPr>
            <p:cNvPr id="38" name="Rectangle 37"/>
            <p:cNvSpPr/>
            <p:nvPr/>
          </p:nvSpPr>
          <p:spPr>
            <a:xfrm>
              <a:off x="2572789" y="3555928"/>
              <a:ext cx="1539013" cy="369332"/>
            </a:xfrm>
            <a:prstGeom prst="rect">
              <a:avLst/>
            </a:prstGeom>
          </p:spPr>
          <p:txBody>
            <a:bodyPr wrap="square">
              <a:spAutoFit/>
            </a:bodyPr>
            <a:lstStyle/>
            <a:p>
              <a:pPr algn="r"/>
              <a:r>
                <a:rPr lang="pt-BR" dirty="0"/>
                <a:t>Treinamento 2</a:t>
              </a:r>
            </a:p>
          </p:txBody>
        </p:sp>
        <p:sp>
          <p:nvSpPr>
            <p:cNvPr id="39" name="Rectangle 38"/>
            <p:cNvSpPr/>
            <p:nvPr/>
          </p:nvSpPr>
          <p:spPr>
            <a:xfrm>
              <a:off x="2569028" y="3964226"/>
              <a:ext cx="1539013" cy="369332"/>
            </a:xfrm>
            <a:prstGeom prst="rect">
              <a:avLst/>
            </a:prstGeom>
          </p:spPr>
          <p:txBody>
            <a:bodyPr wrap="square">
              <a:spAutoFit/>
            </a:bodyPr>
            <a:lstStyle/>
            <a:p>
              <a:pPr algn="r"/>
              <a:r>
                <a:rPr lang="pt-BR" dirty="0"/>
                <a:t>Treinamento 3</a:t>
              </a:r>
            </a:p>
          </p:txBody>
        </p:sp>
        <p:sp>
          <p:nvSpPr>
            <p:cNvPr id="40" name="Rectangle 39"/>
            <p:cNvSpPr/>
            <p:nvPr/>
          </p:nvSpPr>
          <p:spPr>
            <a:xfrm>
              <a:off x="2569028" y="4368815"/>
              <a:ext cx="1539013" cy="369332"/>
            </a:xfrm>
            <a:prstGeom prst="rect">
              <a:avLst/>
            </a:prstGeom>
          </p:spPr>
          <p:txBody>
            <a:bodyPr wrap="square">
              <a:spAutoFit/>
            </a:bodyPr>
            <a:lstStyle/>
            <a:p>
              <a:pPr algn="r"/>
              <a:r>
                <a:rPr lang="pt-BR" dirty="0"/>
                <a:t>Treinamento 4</a:t>
              </a:r>
            </a:p>
          </p:txBody>
        </p:sp>
      </p:grpSp>
    </p:spTree>
    <p:extLst>
      <p:ext uri="{BB962C8B-B14F-4D97-AF65-F5344CB8AC3E}">
        <p14:creationId xmlns:p14="http://schemas.microsoft.com/office/powerpoint/2010/main" val="120136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165" y="232389"/>
            <a:ext cx="10782634" cy="957599"/>
          </a:xfrm>
        </p:spPr>
        <p:txBody>
          <a:bodyPr/>
          <a:lstStyle/>
          <a:p>
            <a:r>
              <a:rPr lang="pt-BR" dirty="0"/>
              <a:t>Regressão Polinomial: Qual ordem usar?</a:t>
            </a:r>
          </a:p>
        </p:txBody>
      </p:sp>
      <p:sp>
        <p:nvSpPr>
          <p:cNvPr id="15" name="Content Placeholder 14"/>
          <p:cNvSpPr>
            <a:spLocks noGrp="1"/>
          </p:cNvSpPr>
          <p:nvPr>
            <p:ph idx="1"/>
          </p:nvPr>
        </p:nvSpPr>
        <p:spPr>
          <a:xfrm>
            <a:off x="571164" y="4944878"/>
            <a:ext cx="11396247" cy="1786998"/>
          </a:xfrm>
        </p:spPr>
        <p:txBody>
          <a:bodyPr>
            <a:normAutofit fontScale="85000" lnSpcReduction="10000"/>
          </a:bodyPr>
          <a:lstStyle/>
          <a:p>
            <a:r>
              <a:rPr lang="pt-BR" dirty="0" smtClean="0"/>
              <a:t>Observem que um </a:t>
            </a:r>
            <a:r>
              <a:rPr lang="pt-BR" dirty="0"/>
              <a:t>polinômio de ordem </a:t>
            </a:r>
            <a:r>
              <a:rPr lang="pt-BR" dirty="0" smtClean="0"/>
              <a:t>1 (i.e., uma reta) </a:t>
            </a:r>
            <a:r>
              <a:rPr lang="pt-BR" dirty="0"/>
              <a:t>não tem flexibilidade/complexidade o suficiente para aproximar bem os dados.</a:t>
            </a:r>
          </a:p>
          <a:p>
            <a:r>
              <a:rPr lang="pt-BR" dirty="0" smtClean="0"/>
              <a:t>Porém, como </a:t>
            </a:r>
            <a:r>
              <a:rPr lang="pt-BR" dirty="0"/>
              <a:t>esperado, um polinômio de ordem 2 produz a melhor aproximação dos dados.</a:t>
            </a:r>
          </a:p>
          <a:p>
            <a:pPr lvl="1"/>
            <a:r>
              <a:rPr lang="pt-BR" dirty="0" smtClean="0"/>
              <a:t>Essa aproximação </a:t>
            </a:r>
            <a:r>
              <a:rPr lang="pt-BR" dirty="0"/>
              <a:t>será melhor quanto maior </a:t>
            </a:r>
            <a:r>
              <a:rPr lang="pt-BR" dirty="0" smtClean="0"/>
              <a:t>for o </a:t>
            </a:r>
            <a:r>
              <a:rPr lang="pt-BR" dirty="0"/>
              <a:t>conjunto de treinamento </a:t>
            </a:r>
            <a:r>
              <a:rPr lang="pt-BR" dirty="0" smtClean="0"/>
              <a:t>e/ou </a:t>
            </a:r>
            <a:r>
              <a:rPr lang="pt-BR" dirty="0"/>
              <a:t>menor o ruído.</a:t>
            </a:r>
          </a:p>
        </p:txBody>
      </p:sp>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l="6074" t="11205" r="9086" b="3664"/>
          <a:stretch/>
        </p:blipFill>
        <p:spPr>
          <a:xfrm>
            <a:off x="3828388" y="1174373"/>
            <a:ext cx="3185392" cy="3196339"/>
          </a:xfrm>
          <a:prstGeom prst="rect">
            <a:avLst/>
          </a:prstGeom>
        </p:spPr>
      </p:pic>
      <p:pic>
        <p:nvPicPr>
          <p:cNvPr id="20" name="Picture 19"/>
          <p:cNvPicPr>
            <a:picLocks noChangeAspect="1"/>
          </p:cNvPicPr>
          <p:nvPr/>
        </p:nvPicPr>
        <p:blipFill rotWithShape="1">
          <a:blip r:embed="rId4" cstate="print">
            <a:extLst>
              <a:ext uri="{28A0092B-C50C-407E-A947-70E740481C1C}">
                <a14:useLocalDpi xmlns:a14="http://schemas.microsoft.com/office/drawing/2010/main" val="0"/>
              </a:ext>
            </a:extLst>
          </a:blip>
          <a:srcRect l="5782" t="11298" r="9378" b="3571"/>
          <a:stretch/>
        </p:blipFill>
        <p:spPr>
          <a:xfrm>
            <a:off x="7746902" y="1174373"/>
            <a:ext cx="3185714" cy="3196661"/>
          </a:xfrm>
          <a:prstGeom prst="rect">
            <a:avLst/>
          </a:prstGeom>
        </p:spPr>
      </p:pic>
      <p:sp>
        <p:nvSpPr>
          <p:cNvPr id="6" name="Rectangle 5"/>
          <p:cNvSpPr/>
          <p:nvPr/>
        </p:nvSpPr>
        <p:spPr>
          <a:xfrm>
            <a:off x="625786" y="3225545"/>
            <a:ext cx="2836041" cy="1015663"/>
          </a:xfrm>
          <a:prstGeom prst="rect">
            <a:avLst/>
          </a:prstGeom>
        </p:spPr>
        <p:txBody>
          <a:bodyPr wrap="square">
            <a:spAutoFit/>
          </a:bodyPr>
          <a:lstStyle/>
          <a:p>
            <a:r>
              <a:rPr lang="pt-BR" sz="1200" dirty="0">
                <a:solidFill>
                  <a:srgbClr val="008000"/>
                </a:solidFill>
                <a:highlight>
                  <a:srgbClr val="FFFFFF"/>
                </a:highlight>
              </a:rPr>
              <a:t># Create target function.</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p>
          <a:p>
            <a:r>
              <a:rPr lang="pt-BR" sz="1200" dirty="0">
                <a:solidFill>
                  <a:srgbClr val="008000"/>
                </a:solidFill>
                <a:highlight>
                  <a:srgbClr val="FFFFFF"/>
                </a:highlight>
              </a:rPr>
              <a:t># Create noisy version of target function.</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p:txBody>
      </p:sp>
      <p:sp>
        <p:nvSpPr>
          <p:cNvPr id="3" name="TextBox 2"/>
          <p:cNvSpPr txBox="1"/>
          <p:nvPr/>
        </p:nvSpPr>
        <p:spPr>
          <a:xfrm>
            <a:off x="4493037" y="4472968"/>
            <a:ext cx="5729137" cy="369332"/>
          </a:xfrm>
          <a:prstGeom prst="rect">
            <a:avLst/>
          </a:prstGeom>
          <a:noFill/>
        </p:spPr>
        <p:txBody>
          <a:bodyPr wrap="square" rtlCol="0">
            <a:spAutoFit/>
          </a:bodyPr>
          <a:lstStyle/>
          <a:p>
            <a:pPr algn="ctr"/>
            <a:r>
              <a:rPr lang="pt-BR" dirty="0" smtClean="0">
                <a:solidFill>
                  <a:srgbClr val="00B0F0"/>
                </a:solidFill>
              </a:rPr>
              <a:t>Exemplo</a:t>
            </a:r>
            <a:r>
              <a:rPr lang="pt-BR" dirty="0">
                <a:solidFill>
                  <a:srgbClr val="00B0F0"/>
                </a:solidFill>
              </a:rPr>
              <a:t>: </a:t>
            </a:r>
            <a:r>
              <a:rPr lang="pt-BR" dirty="0" smtClean="0">
                <a:solidFill>
                  <a:srgbClr val="00B0F0"/>
                </a:solidFill>
              </a:rPr>
              <a:t>polynomial_regression_mse_calc.ipynb</a:t>
            </a:r>
            <a:endParaRPr lang="pt-BR" dirty="0">
              <a:solidFill>
                <a:srgbClr val="00B0F0"/>
              </a:solidFill>
            </a:endParaRPr>
          </a:p>
        </p:txBody>
      </p:sp>
      <p:sp>
        <p:nvSpPr>
          <p:cNvPr id="4" name="TextBox 3"/>
          <p:cNvSpPr txBox="1"/>
          <p:nvPr/>
        </p:nvSpPr>
        <p:spPr>
          <a:xfrm>
            <a:off x="571164" y="1354150"/>
            <a:ext cx="2836041" cy="1754326"/>
          </a:xfrm>
          <a:prstGeom prst="rect">
            <a:avLst/>
          </a:prstGeom>
          <a:noFill/>
        </p:spPr>
        <p:txBody>
          <a:bodyPr wrap="square" rtlCol="0">
            <a:spAutoFit/>
          </a:bodyPr>
          <a:lstStyle/>
          <a:p>
            <a:pPr algn="ctr"/>
            <a:r>
              <a:rPr lang="pt-BR" b="1" dirty="0">
                <a:solidFill>
                  <a:srgbClr val="00B050"/>
                </a:solidFill>
              </a:rPr>
              <a:t>Se nós não soubéssemos a ordem do polinômio gerador, qual ordem </a:t>
            </a:r>
            <a:r>
              <a:rPr lang="pt-BR" b="1" dirty="0" smtClean="0">
                <a:solidFill>
                  <a:srgbClr val="00B050"/>
                </a:solidFill>
              </a:rPr>
              <a:t>escolher para a aproximação, dado uma base de dados?</a:t>
            </a:r>
            <a:endParaRPr lang="pt-BR" b="1" dirty="0">
              <a:solidFill>
                <a:srgbClr val="00B050"/>
              </a:solidFill>
            </a:endParaRPr>
          </a:p>
        </p:txBody>
      </p:sp>
    </p:spTree>
    <p:extLst>
      <p:ext uri="{BB962C8B-B14F-4D97-AF65-F5344CB8AC3E}">
        <p14:creationId xmlns:p14="http://schemas.microsoft.com/office/powerpoint/2010/main" val="3995287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Polinomial: Qual ordem usar?</a:t>
            </a:r>
          </a:p>
        </p:txBody>
      </p:sp>
      <p:sp>
        <p:nvSpPr>
          <p:cNvPr id="3" name="Content Placeholder 2"/>
          <p:cNvSpPr>
            <a:spLocks noGrp="1"/>
          </p:cNvSpPr>
          <p:nvPr>
            <p:ph idx="1"/>
          </p:nvPr>
        </p:nvSpPr>
        <p:spPr>
          <a:xfrm>
            <a:off x="838199" y="5094515"/>
            <a:ext cx="11179630" cy="1782146"/>
          </a:xfrm>
        </p:spPr>
        <p:txBody>
          <a:bodyPr>
            <a:normAutofit fontScale="85000" lnSpcReduction="20000"/>
          </a:bodyPr>
          <a:lstStyle/>
          <a:p>
            <a:r>
              <a:rPr lang="pt-BR" dirty="0"/>
              <a:t>Polinômios com ordem &gt; 2 tendem a produzir aproximações perfeitas </a:t>
            </a:r>
            <a:r>
              <a:rPr lang="pt-BR" dirty="0" smtClean="0"/>
              <a:t>para os pontos disponíveis, ou seja, a aproximação acabo por ligar os pontos de treinamento.</a:t>
            </a:r>
            <a:endParaRPr lang="pt-BR" dirty="0"/>
          </a:p>
          <a:p>
            <a:r>
              <a:rPr lang="pt-BR" dirty="0"/>
              <a:t>Porém, essa aproximação se distancia bastante da função original nas demais regiões.</a:t>
            </a:r>
          </a:p>
          <a:p>
            <a:r>
              <a:rPr lang="pt-BR" dirty="0"/>
              <a:t>Portanto, esses modelos apresentarão erros significativamente maiores quando forem apresentados a dados </a:t>
            </a:r>
            <a:r>
              <a:rPr lang="pt-BR" dirty="0" smtClean="0"/>
              <a:t>novos (ou seja, não vistos durante o treinamento).</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605" t="10918" r="9456"/>
          <a:stretch/>
        </p:blipFill>
        <p:spPr>
          <a:xfrm>
            <a:off x="1029385" y="1690688"/>
            <a:ext cx="3150730" cy="3228392"/>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3605" t="10918" r="9456"/>
          <a:stretch/>
        </p:blipFill>
        <p:spPr>
          <a:xfrm>
            <a:off x="4609322" y="1687597"/>
            <a:ext cx="3153747" cy="3231483"/>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4014" t="11327" r="8639"/>
          <a:stretch/>
        </p:blipFill>
        <p:spPr>
          <a:xfrm>
            <a:off x="8192276" y="1687597"/>
            <a:ext cx="3183138" cy="3231483"/>
          </a:xfrm>
          <a:prstGeom prst="rect">
            <a:avLst/>
          </a:prstGeom>
        </p:spPr>
      </p:pic>
    </p:spTree>
    <p:extLst>
      <p:ext uri="{BB962C8B-B14F-4D97-AF65-F5344CB8AC3E}">
        <p14:creationId xmlns:p14="http://schemas.microsoft.com/office/powerpoint/2010/main" val="957584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0238"/>
          </a:xfrm>
        </p:spPr>
        <p:txBody>
          <a:bodyPr/>
          <a:lstStyle/>
          <a:p>
            <a:r>
              <a:rPr lang="pt-BR" dirty="0" smtClean="0"/>
              <a:t>Observações </a:t>
            </a:r>
            <a:r>
              <a:rPr lang="pt-BR" dirty="0"/>
              <a:t>quanto à regressão polinomial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17460"/>
                <a:ext cx="10950526" cy="5018868"/>
              </a:xfrm>
            </p:spPr>
            <p:txBody>
              <a:bodyPr>
                <a:normAutofit lnSpcReduction="10000"/>
              </a:bodyPr>
              <a:lstStyle/>
              <a:p>
                <a:r>
                  <a:rPr lang="pt-BR" dirty="0"/>
                  <a:t>O real objetivo de se construir um modelo de regressão é o de encontrar a </a:t>
                </a:r>
                <a:r>
                  <a:rPr lang="pt-BR" b="1" i="1" dirty="0"/>
                  <a:t>melhor aproximação possível </a:t>
                </a:r>
                <a:r>
                  <a:rPr lang="pt-BR" dirty="0"/>
                  <a:t>do </a:t>
                </a:r>
                <a:r>
                  <a:rPr lang="pt-BR" b="1" i="1" dirty="0"/>
                  <a:t>mapeamento verdadeiro</a:t>
                </a:r>
                <a:r>
                  <a:rPr lang="pt-BR" dirty="0"/>
                  <a:t>, i.e.,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com o conjunto </a:t>
                </a:r>
                <a:r>
                  <a:rPr lang="pt-BR" b="1" i="1" dirty="0"/>
                  <a:t>limitado</a:t>
                </a:r>
                <a:r>
                  <a:rPr lang="pt-BR" dirty="0"/>
                  <a:t> de exemplos de treinamento.</a:t>
                </a:r>
              </a:p>
              <a:p>
                <a:r>
                  <a:rPr lang="pt-BR" dirty="0"/>
                  <a:t>Por mais que tenhamos muitos exemplos, eles dificilmente vão nos dar todos os possíveis mapeamentos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pois em muitos casos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é continua e consequentemente possui infinitos valores.</a:t>
                </a:r>
              </a:p>
              <a:p>
                <a:r>
                  <a:rPr lang="pt-BR" dirty="0"/>
                  <a:t>Vimos que polinômios de pequena ordem (e.g., 1) não conseguem aproximar o </a:t>
                </a:r>
                <a:r>
                  <a:rPr lang="pt-BR" b="1" i="1" dirty="0"/>
                  <a:t>mapeamento verdadeiro.</a:t>
                </a:r>
                <a:endParaRPr lang="pt-BR" dirty="0"/>
              </a:p>
              <a:p>
                <a:r>
                  <a:rPr lang="pt-BR" dirty="0"/>
                  <a:t>Percebemos que é possível encontrar uma aproximação ótima </a:t>
                </a:r>
                <a:r>
                  <a:rPr lang="pt-BR" dirty="0" smtClean="0"/>
                  <a:t>para os </a:t>
                </a:r>
                <a:r>
                  <a:rPr lang="pt-BR" dirty="0"/>
                  <a:t>exemplos </a:t>
                </a:r>
                <a:r>
                  <a:rPr lang="pt-BR" dirty="0" smtClean="0"/>
                  <a:t>de treinamento disponíveis </a:t>
                </a:r>
                <a:r>
                  <a:rPr lang="pt-BR" dirty="0"/>
                  <a:t>que, ao mesmo tempo, produz um mapeamento,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i="1">
                        <a:latin typeface="Cambria Math" panose="02040503050406030204" pitchFamily="18" charset="0"/>
                      </a:rPr>
                      <m:t>=</m:t>
                    </m:r>
                    <m:r>
                      <a:rPr lang="pt-BR" b="0" i="1" smtClean="0">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que difere significativamente do </a:t>
                </a:r>
                <a:r>
                  <a:rPr lang="pt-BR" b="1" i="1" dirty="0"/>
                  <a:t>mapeamento verdadeiro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17460"/>
                <a:ext cx="10950526" cy="5018868"/>
              </a:xfrm>
              <a:blipFill rotWithShape="0">
                <a:blip r:embed="rId3"/>
                <a:stretch>
                  <a:fillRect l="-1002" t="-2670" r="-1169"/>
                </a:stretch>
              </a:blipFill>
            </p:spPr>
            <p:txBody>
              <a:bodyPr/>
              <a:lstStyle/>
              <a:p>
                <a:r>
                  <a:rPr lang="pt-BR">
                    <a:noFill/>
                  </a:rPr>
                  <a:t> </a:t>
                </a:r>
              </a:p>
            </p:txBody>
          </p:sp>
        </mc:Fallback>
      </mc:AlternateContent>
    </p:spTree>
    <p:extLst>
      <p:ext uri="{BB962C8B-B14F-4D97-AF65-F5344CB8AC3E}">
        <p14:creationId xmlns:p14="http://schemas.microsoft.com/office/powerpoint/2010/main" val="1970790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11954</TotalTime>
  <Words>9242</Words>
  <Application>Microsoft Office PowerPoint</Application>
  <PresentationFormat>Widescreen</PresentationFormat>
  <Paragraphs>862</Paragraphs>
  <Slides>62</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Calibri Light</vt:lpstr>
      <vt:lpstr>Cambria Math</vt:lpstr>
      <vt:lpstr>Courier New</vt:lpstr>
      <vt:lpstr>Times New Roman</vt:lpstr>
      <vt:lpstr>Wingdings</vt:lpstr>
      <vt:lpstr>Office Theme</vt:lpstr>
      <vt:lpstr>T319 - Introdução ao Aprendizado de Máquina: Regressão para Modelos Não-Lineares</vt:lpstr>
      <vt:lpstr>Motivação</vt:lpstr>
      <vt:lpstr>Extensão para modelos não-lineares nos atributos</vt:lpstr>
      <vt:lpstr>Regressão Polinomial</vt:lpstr>
      <vt:lpstr>Regressão Polinomial: Exemplo</vt:lpstr>
      <vt:lpstr>Regressão Polinomial: Exemplo com SciKit-Learn</vt:lpstr>
      <vt:lpstr>Regressão Polinomial: Qual ordem usar?</vt:lpstr>
      <vt:lpstr>Regressão Polinomial: Qual ordem usar?</vt:lpstr>
      <vt:lpstr>Observações quanto à regressão polinomial</vt:lpstr>
      <vt:lpstr>A maldição da complexidade</vt:lpstr>
      <vt:lpstr>Capacidade e generalização de um modelo</vt:lpstr>
      <vt:lpstr>Sobreajuste e subajuste</vt:lpstr>
      <vt:lpstr>Subajuste (Resumo)</vt:lpstr>
      <vt:lpstr>Sobreajuste (Resumo)</vt:lpstr>
      <vt:lpstr>Erros envolvidos no processo de aproximação</vt:lpstr>
      <vt:lpstr>Erros envolvidos no processo de aproximação</vt:lpstr>
      <vt:lpstr>Erros envolvidos no processo de aproximação</vt:lpstr>
      <vt:lpstr>Como avaliar e escolher a melhor hipótese?</vt:lpstr>
      <vt:lpstr>Validação cruzada</vt:lpstr>
      <vt:lpstr>Comportamento “típico” dos erros de treinamento e validação</vt:lpstr>
      <vt:lpstr>Estratégias para validação cruzada</vt:lpstr>
      <vt:lpstr>Holdout</vt:lpstr>
      <vt:lpstr>Holdout com SciKit-Learn</vt:lpstr>
      <vt:lpstr>k-Fold</vt:lpstr>
      <vt:lpstr>k-Fold</vt:lpstr>
      <vt:lpstr>k-Fold com SciKit-Learn</vt:lpstr>
      <vt:lpstr>Leave-p-out</vt:lpstr>
      <vt:lpstr>Leave-p-out com SciKit-Learn</vt:lpstr>
      <vt:lpstr>Comparação</vt:lpstr>
      <vt:lpstr>Qual ordem escolher para o modelo?</vt:lpstr>
      <vt:lpstr>Curvas de Aprendizado</vt:lpstr>
      <vt:lpstr>Regularização: penalizando a complexidade dos modelos</vt:lpstr>
      <vt:lpstr>Ridge regression</vt:lpstr>
      <vt:lpstr>Ridge regression</vt:lpstr>
      <vt:lpstr>Ridge regression</vt:lpstr>
      <vt:lpstr>Ridge regression com gradiente descendente</vt:lpstr>
      <vt:lpstr>Ridge regression com a biblioteca Scikit-Learn</vt:lpstr>
      <vt:lpstr>Ridge regression: Exemplo</vt:lpstr>
      <vt:lpstr>Ridge regression: Exemplo</vt:lpstr>
      <vt:lpstr>LASSO regression</vt:lpstr>
      <vt:lpstr>LASSO regression</vt:lpstr>
      <vt:lpstr>LASSO regression com gradiente descendente</vt:lpstr>
      <vt:lpstr>Vantagem do LASSO sobre Ridge</vt:lpstr>
      <vt:lpstr>Interpretação geométrica: LASSO vs. Ridge</vt:lpstr>
      <vt:lpstr>Elastic-net</vt:lpstr>
      <vt:lpstr>Quando utilizar regressão LASSO, Ridge ou Elastic-Net?</vt:lpstr>
      <vt:lpstr>Early stopping</vt:lpstr>
      <vt:lpstr>Early stopping</vt:lpstr>
      <vt:lpstr>Exemplo: Early stopping</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1806</cp:revision>
  <dcterms:created xsi:type="dcterms:W3CDTF">2020-02-17T11:18:32Z</dcterms:created>
  <dcterms:modified xsi:type="dcterms:W3CDTF">2021-05-27T10:59:51Z</dcterms:modified>
</cp:coreProperties>
</file>